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Montserrat"/>
      <p:regular r:id="rId25"/>
      <p:bold r:id="rId26"/>
      <p:italic r:id="rId27"/>
      <p:boldItalic r:id="rId28"/>
    </p:embeddedFont>
    <p:embeddedFont>
      <p:font typeface="La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9EAE26-5D7A-480E-982B-39C2D4CA99A6}">
  <a:tblStyle styleId="{469EAE26-5D7A-480E-982B-39C2D4CA99A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Lato-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ee76fdc20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ee76fdc20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5f7b6c14ef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5f7b6c14ef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f7b6c14ef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5f7b6c14ef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f7b6c14ef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5f7b6c14ef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f7b6c14ef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5f7b6c14ef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f7b6c14ef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5f7b6c14ef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f7b6c14ef_0_4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5f7b6c14ef_0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5f7b6c14ef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5f7b6c14ef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5f7b6c14ef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5f7b6c14ef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f7b6c14ef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f7b6c14ef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f7b6c14ef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f7b6c14e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f7b6c14ef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5f7b6c14ef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All activities come from ones I do with students/with crew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811cdfb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6811cdfb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f7b6c14e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5f7b6c14e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5f7b6c14ef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5f7b6c14e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ee76fdc20f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ee76fdc20f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e76fdc20f_1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ee76fdc20f_1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f7b6c14ef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5f7b6c14ef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There is no actual typical week in crew because we have to be responsive, but this is the general structure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bernsm@portlandschool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mailto:bernsm@portlandschool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24800" y="762375"/>
            <a:ext cx="50175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Building Relationships and Community Through Crew</a:t>
            </a:r>
            <a:endParaRPr b="1"/>
          </a:p>
        </p:txBody>
      </p:sp>
      <p:sp>
        <p:nvSpPr>
          <p:cNvPr id="135" name="Google Shape;135;p13"/>
          <p:cNvSpPr txBox="1"/>
          <p:nvPr>
            <p:ph idx="1" type="subTitle"/>
          </p:nvPr>
        </p:nvSpPr>
        <p:spPr>
          <a:xfrm>
            <a:off x="1644425" y="3583800"/>
            <a:ext cx="7141800" cy="9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Matt Bernstein</a:t>
            </a:r>
            <a:endParaRPr sz="2100"/>
          </a:p>
          <a:p>
            <a:pPr indent="0" lvl="0" marL="0" rtl="0" algn="l">
              <a:spcBef>
                <a:spcPts val="0"/>
              </a:spcBef>
              <a:spcAft>
                <a:spcPts val="0"/>
              </a:spcAft>
              <a:buNone/>
            </a:pPr>
            <a:r>
              <a:rPr lang="en" sz="2100"/>
              <a:t>9th Grade Social Studies Teacher, Casco Bay High School </a:t>
            </a:r>
            <a:r>
              <a:rPr b="1" lang="en" sz="2100" u="sng">
                <a:solidFill>
                  <a:schemeClr val="hlink"/>
                </a:solidFill>
                <a:hlinkClick r:id="rId3"/>
              </a:rPr>
              <a:t>bernsm@portlandschools.org</a:t>
            </a:r>
            <a:endParaRPr sz="2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a:t>How does Crew help build community and homeplace?</a:t>
            </a:r>
            <a:endParaRPr b="1"/>
          </a:p>
        </p:txBody>
      </p:sp>
      <p:sp>
        <p:nvSpPr>
          <p:cNvPr id="189" name="Google Shape;189;p2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Connection</a:t>
            </a:r>
            <a:endParaRPr sz="2700"/>
          </a:p>
          <a:p>
            <a:pPr indent="0" lvl="0" marL="0" rtl="0" algn="l">
              <a:spcBef>
                <a:spcPts val="1200"/>
              </a:spcBef>
              <a:spcAft>
                <a:spcPts val="0"/>
              </a:spcAft>
              <a:buNone/>
            </a:pPr>
            <a:r>
              <a:t/>
            </a:r>
            <a:endParaRPr sz="2700"/>
          </a:p>
          <a:p>
            <a:pPr indent="0" lvl="0" marL="0" rtl="0" algn="l">
              <a:spcBef>
                <a:spcPts val="1200"/>
              </a:spcBef>
              <a:spcAft>
                <a:spcPts val="0"/>
              </a:spcAft>
              <a:buNone/>
            </a:pPr>
            <a:r>
              <a:rPr lang="en" sz="2700"/>
              <a:t>Reflection</a:t>
            </a:r>
            <a:endParaRPr sz="2700"/>
          </a:p>
          <a:p>
            <a:pPr indent="0" lvl="0" marL="0" rtl="0" algn="l">
              <a:spcBef>
                <a:spcPts val="1200"/>
              </a:spcBef>
              <a:spcAft>
                <a:spcPts val="0"/>
              </a:spcAft>
              <a:buNone/>
            </a:pPr>
            <a:r>
              <a:t/>
            </a:r>
            <a:endParaRPr sz="2700"/>
          </a:p>
          <a:p>
            <a:pPr indent="0" lvl="0" marL="0" rtl="0" algn="l">
              <a:spcBef>
                <a:spcPts val="1200"/>
              </a:spcBef>
              <a:spcAft>
                <a:spcPts val="1200"/>
              </a:spcAft>
              <a:buNone/>
            </a:pPr>
            <a:r>
              <a:rPr lang="en" sz="2700"/>
              <a:t>Joy</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How does </a:t>
            </a:r>
            <a:r>
              <a:rPr b="1" lang="en"/>
              <a:t>connection</a:t>
            </a:r>
            <a:r>
              <a:rPr lang="en"/>
              <a:t> help build homeplace?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Courageous Conversation Norms</a:t>
            </a:r>
            <a:endParaRPr b="1"/>
          </a:p>
        </p:txBody>
      </p:sp>
      <p:sp>
        <p:nvSpPr>
          <p:cNvPr id="200" name="Google Shape;200;p24"/>
          <p:cNvSpPr txBox="1"/>
          <p:nvPr>
            <p:ph idx="1" type="body"/>
          </p:nvPr>
        </p:nvSpPr>
        <p:spPr>
          <a:xfrm>
            <a:off x="321475" y="1567550"/>
            <a:ext cx="86937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1. Be attentive and willing to engage in a serious conversation</a:t>
            </a:r>
            <a:endParaRPr sz="1500"/>
          </a:p>
          <a:p>
            <a:pPr indent="0" lvl="0" marL="0" rtl="0" algn="l">
              <a:spcBef>
                <a:spcPts val="0"/>
              </a:spcBef>
              <a:spcAft>
                <a:spcPts val="0"/>
              </a:spcAft>
              <a:buNone/>
            </a:pPr>
            <a:r>
              <a:rPr lang="en" sz="1500"/>
              <a:t>2. Be respectful</a:t>
            </a:r>
            <a:endParaRPr sz="1500"/>
          </a:p>
          <a:p>
            <a:pPr indent="0" lvl="0" marL="0" rtl="0" algn="l">
              <a:spcBef>
                <a:spcPts val="0"/>
              </a:spcBef>
              <a:spcAft>
                <a:spcPts val="0"/>
              </a:spcAft>
              <a:buNone/>
            </a:pPr>
            <a:r>
              <a:rPr lang="en" sz="1500"/>
              <a:t>3. Be “raggedy” : Share what you honestly feel without being rude or offensive, but also without censoring yourself.</a:t>
            </a:r>
            <a:endParaRPr sz="1500"/>
          </a:p>
          <a:p>
            <a:pPr indent="0" lvl="0" marL="0" rtl="0" algn="l">
              <a:spcBef>
                <a:spcPts val="0"/>
              </a:spcBef>
              <a:spcAft>
                <a:spcPts val="0"/>
              </a:spcAft>
              <a:buNone/>
            </a:pPr>
            <a:r>
              <a:rPr lang="en" sz="1500"/>
              <a:t>4. One speaker at a time and listen carefully to those speaking</a:t>
            </a:r>
            <a:endParaRPr sz="1500"/>
          </a:p>
          <a:p>
            <a:pPr indent="0" lvl="0" marL="0" rtl="0" algn="l">
              <a:spcBef>
                <a:spcPts val="0"/>
              </a:spcBef>
              <a:spcAft>
                <a:spcPts val="0"/>
              </a:spcAft>
              <a:buNone/>
            </a:pPr>
            <a:r>
              <a:rPr lang="en" sz="1500"/>
              <a:t>5. Assume best intentions</a:t>
            </a:r>
            <a:endParaRPr sz="1500"/>
          </a:p>
          <a:p>
            <a:pPr indent="0" lvl="0" marL="0" rtl="0" algn="l">
              <a:spcBef>
                <a:spcPts val="0"/>
              </a:spcBef>
              <a:spcAft>
                <a:spcPts val="0"/>
              </a:spcAft>
              <a:buNone/>
            </a:pPr>
            <a:r>
              <a:rPr lang="en" sz="1500"/>
              <a:t>6. Agree and disagree with ideas, not people</a:t>
            </a:r>
            <a:endParaRPr sz="1500"/>
          </a:p>
          <a:p>
            <a:pPr indent="0" lvl="0" marL="0" rtl="0" algn="l">
              <a:spcBef>
                <a:spcPts val="0"/>
              </a:spcBef>
              <a:spcAft>
                <a:spcPts val="0"/>
              </a:spcAft>
              <a:buNone/>
            </a:pPr>
            <a:r>
              <a:rPr lang="en" sz="1500"/>
              <a:t>7. Step up, Step Back : Step up and actively participate and share, step back so that you are not dominating the air time.</a:t>
            </a:r>
            <a:endParaRPr sz="1500"/>
          </a:p>
          <a:p>
            <a:pPr indent="0" lvl="0" marL="0" rtl="0" algn="l">
              <a:spcBef>
                <a:spcPts val="0"/>
              </a:spcBef>
              <a:spcAft>
                <a:spcPts val="0"/>
              </a:spcAft>
              <a:buNone/>
            </a:pPr>
            <a:r>
              <a:rPr lang="en" sz="1500"/>
              <a:t>8. Lessons leave. Stories stay. Any personal stories that are shared during the conversation should not be shared outside of crew (unless the person who’s sharing the story decides to do so again).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Discussion Questions</a:t>
            </a:r>
            <a:endParaRPr b="1"/>
          </a:p>
        </p:txBody>
      </p:sp>
      <p:sp>
        <p:nvSpPr>
          <p:cNvPr id="206" name="Google Shape;206;p25"/>
          <p:cNvSpPr txBox="1"/>
          <p:nvPr>
            <p:ph idx="1" type="body"/>
          </p:nvPr>
        </p:nvSpPr>
        <p:spPr>
          <a:xfrm>
            <a:off x="1297500" y="1034300"/>
            <a:ext cx="7038900" cy="3444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Was school a homeplace for you as a student? Why or why not?</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Do you think there is a connection between relationship building and student success? Why or why not?</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What elements of your current practice do you feel connect to homeplace and relationship building?</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en" sz="1800"/>
              <a:t>What is an element of your practice that you hope to introduce or deepen in order to build relationships and homeplaces for all students?</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Synthesis</a:t>
            </a:r>
            <a:endParaRPr b="1"/>
          </a:p>
        </p:txBody>
      </p:sp>
      <p:sp>
        <p:nvSpPr>
          <p:cNvPr id="212" name="Google Shape;212;p2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2400"/>
          </a:p>
          <a:p>
            <a:pPr indent="0" lvl="0" marL="0" rtl="0" algn="l">
              <a:spcBef>
                <a:spcPts val="1200"/>
              </a:spcBef>
              <a:spcAft>
                <a:spcPts val="1200"/>
              </a:spcAft>
              <a:buNone/>
            </a:pPr>
            <a:r>
              <a:rPr lang="en" sz="2400"/>
              <a:t>O</a:t>
            </a:r>
            <a:r>
              <a:rPr lang="en" sz="2400"/>
              <a:t>ne thing I heard in today’s conversation that I want to remember is…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7"/>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How does </a:t>
            </a:r>
            <a:r>
              <a:rPr b="1" lang="en"/>
              <a:t>reflection</a:t>
            </a:r>
            <a:r>
              <a:rPr lang="en"/>
              <a:t> help build homeplace?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8"/>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How does </a:t>
            </a:r>
            <a:r>
              <a:rPr b="1" lang="en"/>
              <a:t>joy</a:t>
            </a:r>
            <a:r>
              <a:rPr lang="en"/>
              <a:t> help build homeplace?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29"/>
          <p:cNvPicPr preferRelativeResize="0"/>
          <p:nvPr/>
        </p:nvPicPr>
        <p:blipFill>
          <a:blip r:embed="rId3">
            <a:alphaModFix/>
          </a:blip>
          <a:stretch>
            <a:fillRect/>
          </a:stretch>
        </p:blipFill>
        <p:spPr>
          <a:xfrm>
            <a:off x="2710175" y="1098200"/>
            <a:ext cx="3607375" cy="3607375"/>
          </a:xfrm>
          <a:prstGeom prst="rect">
            <a:avLst/>
          </a:prstGeom>
          <a:noFill/>
          <a:ln>
            <a:noFill/>
          </a:ln>
        </p:spPr>
      </p:pic>
      <p:sp>
        <p:nvSpPr>
          <p:cNvPr id="228" name="Google Shape;228;p2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Scan here for a list of crew activities!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ctrTitle"/>
          </p:nvPr>
        </p:nvSpPr>
        <p:spPr>
          <a:xfrm>
            <a:off x="3537000" y="356075"/>
            <a:ext cx="50175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Thank you for being here and for all you do!</a:t>
            </a:r>
            <a:endParaRPr/>
          </a:p>
        </p:txBody>
      </p:sp>
      <p:sp>
        <p:nvSpPr>
          <p:cNvPr id="234" name="Google Shape;234;p30"/>
          <p:cNvSpPr txBox="1"/>
          <p:nvPr>
            <p:ph idx="1" type="subTitle"/>
          </p:nvPr>
        </p:nvSpPr>
        <p:spPr>
          <a:xfrm>
            <a:off x="4017975" y="2940850"/>
            <a:ext cx="4780500" cy="99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Please feel free to contact me at </a:t>
            </a:r>
            <a:r>
              <a:rPr b="1" lang="en" sz="2400" u="sng">
                <a:solidFill>
                  <a:schemeClr val="hlink"/>
                </a:solidFill>
                <a:hlinkClick r:id="rId3"/>
              </a:rPr>
              <a:t>bernsm@portlandschools.org</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Learning Targets</a:t>
            </a:r>
            <a:endParaRPr b="1"/>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I can explain the connection between Crew and homeplace.</a:t>
            </a:r>
            <a:endParaRPr sz="2400"/>
          </a:p>
          <a:p>
            <a:pPr indent="0" lvl="0" marL="0" rtl="0" algn="l">
              <a:spcBef>
                <a:spcPts val="1200"/>
              </a:spcBef>
              <a:spcAft>
                <a:spcPts val="0"/>
              </a:spcAft>
              <a:buNone/>
            </a:pPr>
            <a:r>
              <a:t/>
            </a:r>
            <a:endParaRPr sz="2400"/>
          </a:p>
          <a:p>
            <a:pPr indent="0" lvl="0" marL="0" rtl="0" algn="l">
              <a:spcBef>
                <a:spcPts val="1200"/>
              </a:spcBef>
              <a:spcAft>
                <a:spcPts val="1200"/>
              </a:spcAft>
              <a:buNone/>
            </a:pPr>
            <a:r>
              <a:rPr lang="en" sz="2400"/>
              <a:t>I can reflect on my own practice to consider how to build homeplaces for all students.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Agenda</a:t>
            </a:r>
            <a:endParaRPr b="1"/>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AutoNum type="arabicPeriod"/>
            </a:pPr>
            <a:r>
              <a:rPr lang="en" sz="2000"/>
              <a:t>Homeplace Visualization Activity</a:t>
            </a:r>
            <a:endParaRPr sz="2000"/>
          </a:p>
          <a:p>
            <a:pPr indent="-355600" lvl="0" marL="457200" rtl="0" algn="l">
              <a:spcBef>
                <a:spcPts val="0"/>
              </a:spcBef>
              <a:spcAft>
                <a:spcPts val="0"/>
              </a:spcAft>
              <a:buSzPts val="2000"/>
              <a:buAutoNum type="arabicPeriod"/>
            </a:pPr>
            <a:r>
              <a:rPr lang="en" sz="2000"/>
              <a:t>Definitions and Background Information</a:t>
            </a:r>
            <a:endParaRPr sz="2000"/>
          </a:p>
          <a:p>
            <a:pPr indent="-355600" lvl="0" marL="457200" rtl="0" algn="l">
              <a:spcBef>
                <a:spcPts val="0"/>
              </a:spcBef>
              <a:spcAft>
                <a:spcPts val="0"/>
              </a:spcAft>
              <a:buSzPts val="2000"/>
              <a:buAutoNum type="arabicPeriod"/>
            </a:pPr>
            <a:r>
              <a:rPr lang="en" sz="2000"/>
              <a:t>How does Crew help build community and homeplace?</a:t>
            </a:r>
            <a:endParaRPr sz="2000"/>
          </a:p>
          <a:p>
            <a:pPr indent="-342900" lvl="1" marL="914400" rtl="0" algn="l">
              <a:spcBef>
                <a:spcPts val="0"/>
              </a:spcBef>
              <a:spcAft>
                <a:spcPts val="0"/>
              </a:spcAft>
              <a:buSzPts val="1800"/>
              <a:buAutoNum type="alphaLcPeriod"/>
            </a:pPr>
            <a:r>
              <a:rPr lang="en" sz="1800"/>
              <a:t>Connection: Commonalities</a:t>
            </a:r>
            <a:endParaRPr sz="1800"/>
          </a:p>
          <a:p>
            <a:pPr indent="-342900" lvl="1" marL="914400" rtl="0" algn="l">
              <a:spcBef>
                <a:spcPts val="0"/>
              </a:spcBef>
              <a:spcAft>
                <a:spcPts val="0"/>
              </a:spcAft>
              <a:buSzPts val="1800"/>
              <a:buAutoNum type="alphaLcPeriod"/>
            </a:pPr>
            <a:r>
              <a:rPr lang="en" sz="1800"/>
              <a:t>Reflection: Courageous Conversation on Homeplace in School</a:t>
            </a:r>
            <a:endParaRPr sz="1800"/>
          </a:p>
          <a:p>
            <a:pPr indent="-342900" lvl="1" marL="914400" rtl="0" algn="l">
              <a:spcBef>
                <a:spcPts val="0"/>
              </a:spcBef>
              <a:spcAft>
                <a:spcPts val="0"/>
              </a:spcAft>
              <a:buSzPts val="1800"/>
              <a:buAutoNum type="alphaLcPeriod"/>
            </a:pPr>
            <a:r>
              <a:rPr lang="en" sz="1800"/>
              <a:t>Joy: World’s Greatest Fan</a:t>
            </a:r>
            <a:endParaRPr sz="1800"/>
          </a:p>
          <a:p>
            <a:pPr indent="-355600" lvl="0" marL="457200" rtl="0" algn="l">
              <a:spcBef>
                <a:spcPts val="0"/>
              </a:spcBef>
              <a:spcAft>
                <a:spcPts val="0"/>
              </a:spcAft>
              <a:buSzPts val="2000"/>
              <a:buAutoNum type="arabicPeriod"/>
            </a:pPr>
            <a:r>
              <a:rPr lang="en" sz="2000"/>
              <a:t>Wrap-Up and Q&amp;A</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Home</a:t>
            </a:r>
            <a:endParaRPr b="1"/>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17"/>
          <p:cNvPicPr preferRelativeResize="0"/>
          <p:nvPr/>
        </p:nvPicPr>
        <p:blipFill>
          <a:blip r:embed="rId3">
            <a:alphaModFix/>
          </a:blip>
          <a:stretch>
            <a:fillRect/>
          </a:stretch>
        </p:blipFill>
        <p:spPr>
          <a:xfrm>
            <a:off x="188625" y="444450"/>
            <a:ext cx="4254600" cy="4254600"/>
          </a:xfrm>
          <a:prstGeom prst="rect">
            <a:avLst/>
          </a:prstGeom>
          <a:noFill/>
          <a:ln>
            <a:noFill/>
          </a:ln>
        </p:spPr>
      </p:pic>
      <p:pic>
        <p:nvPicPr>
          <p:cNvPr id="159" name="Google Shape;159;p17"/>
          <p:cNvPicPr preferRelativeResize="0"/>
          <p:nvPr/>
        </p:nvPicPr>
        <p:blipFill>
          <a:blip r:embed="rId4">
            <a:alphaModFix/>
          </a:blip>
          <a:stretch>
            <a:fillRect/>
          </a:stretch>
        </p:blipFill>
        <p:spPr>
          <a:xfrm>
            <a:off x="4737000" y="444450"/>
            <a:ext cx="4254600" cy="425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b="1" lang="en" sz="4040"/>
              <a:t>Homeplace: </a:t>
            </a:r>
            <a:r>
              <a:rPr lang="en" sz="4040"/>
              <a:t>A place or community where “souls are comforted, nurtured, and fed”</a:t>
            </a:r>
            <a:endParaRPr sz="404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 is Crew?</a:t>
            </a:r>
            <a:endParaRPr b="1"/>
          </a:p>
        </p:txBody>
      </p:sp>
      <p:pic>
        <p:nvPicPr>
          <p:cNvPr id="170" name="Google Shape;170;p19"/>
          <p:cNvPicPr preferRelativeResize="0"/>
          <p:nvPr/>
        </p:nvPicPr>
        <p:blipFill>
          <a:blip r:embed="rId3">
            <a:alphaModFix/>
          </a:blip>
          <a:stretch>
            <a:fillRect/>
          </a:stretch>
        </p:blipFill>
        <p:spPr>
          <a:xfrm>
            <a:off x="170975" y="1659513"/>
            <a:ext cx="3124823" cy="2343625"/>
          </a:xfrm>
          <a:prstGeom prst="rect">
            <a:avLst/>
          </a:prstGeom>
          <a:noFill/>
          <a:ln>
            <a:noFill/>
          </a:ln>
        </p:spPr>
      </p:pic>
      <p:pic>
        <p:nvPicPr>
          <p:cNvPr id="171" name="Google Shape;171;p19"/>
          <p:cNvPicPr preferRelativeResize="0"/>
          <p:nvPr/>
        </p:nvPicPr>
        <p:blipFill>
          <a:blip r:embed="rId4">
            <a:alphaModFix/>
          </a:blip>
          <a:stretch>
            <a:fillRect/>
          </a:stretch>
        </p:blipFill>
        <p:spPr>
          <a:xfrm>
            <a:off x="3444300" y="1100275"/>
            <a:ext cx="2596550" cy="3462088"/>
          </a:xfrm>
          <a:prstGeom prst="rect">
            <a:avLst/>
          </a:prstGeom>
          <a:noFill/>
          <a:ln>
            <a:noFill/>
          </a:ln>
        </p:spPr>
      </p:pic>
      <p:pic>
        <p:nvPicPr>
          <p:cNvPr id="172" name="Google Shape;172;p19"/>
          <p:cNvPicPr preferRelativeResize="0"/>
          <p:nvPr/>
        </p:nvPicPr>
        <p:blipFill>
          <a:blip r:embed="rId5">
            <a:alphaModFix/>
          </a:blip>
          <a:stretch>
            <a:fillRect/>
          </a:stretch>
        </p:blipFill>
        <p:spPr>
          <a:xfrm>
            <a:off x="6262250" y="1100275"/>
            <a:ext cx="2596550" cy="34620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0"/>
          <p:cNvPicPr preferRelativeResize="0"/>
          <p:nvPr/>
        </p:nvPicPr>
        <p:blipFill>
          <a:blip r:embed="rId3">
            <a:alphaModFix/>
          </a:blip>
          <a:stretch>
            <a:fillRect/>
          </a:stretch>
        </p:blipFill>
        <p:spPr>
          <a:xfrm>
            <a:off x="1346200" y="152400"/>
            <a:ext cx="6451599"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 does a week in crew look like?</a:t>
            </a:r>
            <a:endParaRPr b="1"/>
          </a:p>
        </p:txBody>
      </p:sp>
      <p:graphicFrame>
        <p:nvGraphicFramePr>
          <p:cNvPr id="183" name="Google Shape;183;p21"/>
          <p:cNvGraphicFramePr/>
          <p:nvPr/>
        </p:nvGraphicFramePr>
        <p:xfrm>
          <a:off x="952500" y="1508550"/>
          <a:ext cx="3000000" cy="3000000"/>
        </p:xfrm>
        <a:graphic>
          <a:graphicData uri="http://schemas.openxmlformats.org/drawingml/2006/table">
            <a:tbl>
              <a:tblPr>
                <a:noFill/>
                <a:tableStyleId>{469EAE26-5D7A-480E-982B-39C2D4CA99A6}</a:tableStyleId>
              </a:tblPr>
              <a:tblGrid>
                <a:gridCol w="1447800"/>
                <a:gridCol w="1447800"/>
                <a:gridCol w="1447800"/>
                <a:gridCol w="1447800"/>
                <a:gridCol w="1447800"/>
              </a:tblGrid>
              <a:tr h="573325">
                <a:tc>
                  <a:txBody>
                    <a:bodyPr/>
                    <a:lstStyle/>
                    <a:p>
                      <a:pPr indent="0" lvl="0" marL="0" rtl="0" algn="l">
                        <a:spcBef>
                          <a:spcPts val="0"/>
                        </a:spcBef>
                        <a:spcAft>
                          <a:spcPts val="0"/>
                        </a:spcAft>
                        <a:buNone/>
                      </a:pPr>
                      <a:r>
                        <a:rPr b="1" lang="en">
                          <a:solidFill>
                            <a:schemeClr val="lt1"/>
                          </a:solidFill>
                        </a:rPr>
                        <a:t>Monday - 30 minutes</a:t>
                      </a:r>
                      <a:endParaRPr b="1">
                        <a:solidFill>
                          <a:schemeClr val="lt1"/>
                        </a:solidFill>
                      </a:endParaRPr>
                    </a:p>
                  </a:txBody>
                  <a:tcPr marT="91425" marB="91425" marR="91425" marL="91425"/>
                </a:tc>
                <a:tc>
                  <a:txBody>
                    <a:bodyPr/>
                    <a:lstStyle/>
                    <a:p>
                      <a:pPr indent="0" lvl="0" marL="0" rtl="0" algn="l">
                        <a:spcBef>
                          <a:spcPts val="0"/>
                        </a:spcBef>
                        <a:spcAft>
                          <a:spcPts val="0"/>
                        </a:spcAft>
                        <a:buNone/>
                      </a:pPr>
                      <a:r>
                        <a:rPr b="1" lang="en">
                          <a:solidFill>
                            <a:schemeClr val="lt1"/>
                          </a:solidFill>
                        </a:rPr>
                        <a:t>Tuesday - 30 minutes</a:t>
                      </a:r>
                      <a:endParaRPr b="1">
                        <a:solidFill>
                          <a:schemeClr val="lt1"/>
                        </a:solidFill>
                      </a:endParaRPr>
                    </a:p>
                  </a:txBody>
                  <a:tcPr marT="91425" marB="91425" marR="91425" marL="91425"/>
                </a:tc>
                <a:tc>
                  <a:txBody>
                    <a:bodyPr/>
                    <a:lstStyle/>
                    <a:p>
                      <a:pPr indent="0" lvl="0" marL="0" rtl="0" algn="l">
                        <a:spcBef>
                          <a:spcPts val="0"/>
                        </a:spcBef>
                        <a:spcAft>
                          <a:spcPts val="0"/>
                        </a:spcAft>
                        <a:buNone/>
                      </a:pPr>
                      <a:r>
                        <a:rPr b="1" lang="en">
                          <a:solidFill>
                            <a:schemeClr val="lt1"/>
                          </a:solidFill>
                        </a:rPr>
                        <a:t>Wednesday - 35 minutes</a:t>
                      </a:r>
                      <a:endParaRPr b="1">
                        <a:solidFill>
                          <a:schemeClr val="lt1"/>
                        </a:solidFill>
                      </a:endParaRPr>
                    </a:p>
                  </a:txBody>
                  <a:tcPr marT="91425" marB="91425" marR="91425" marL="91425"/>
                </a:tc>
                <a:tc>
                  <a:txBody>
                    <a:bodyPr/>
                    <a:lstStyle/>
                    <a:p>
                      <a:pPr indent="0" lvl="0" marL="0" rtl="0" algn="l">
                        <a:spcBef>
                          <a:spcPts val="0"/>
                        </a:spcBef>
                        <a:spcAft>
                          <a:spcPts val="0"/>
                        </a:spcAft>
                        <a:buNone/>
                      </a:pPr>
                      <a:r>
                        <a:rPr b="1" lang="en">
                          <a:solidFill>
                            <a:schemeClr val="lt1"/>
                          </a:solidFill>
                        </a:rPr>
                        <a:t>Thursday- 30 minutes</a:t>
                      </a:r>
                      <a:endParaRPr b="1">
                        <a:solidFill>
                          <a:schemeClr val="lt1"/>
                        </a:solidFill>
                      </a:endParaRPr>
                    </a:p>
                  </a:txBody>
                  <a:tcPr marT="91425" marB="91425" marR="91425" marL="91425"/>
                </a:tc>
                <a:tc>
                  <a:txBody>
                    <a:bodyPr/>
                    <a:lstStyle/>
                    <a:p>
                      <a:pPr indent="0" lvl="0" marL="0" rtl="0" algn="l">
                        <a:spcBef>
                          <a:spcPts val="0"/>
                        </a:spcBef>
                        <a:spcAft>
                          <a:spcPts val="0"/>
                        </a:spcAft>
                        <a:buNone/>
                      </a:pPr>
                      <a:r>
                        <a:rPr b="1" lang="en">
                          <a:solidFill>
                            <a:schemeClr val="lt1"/>
                          </a:solidFill>
                        </a:rPr>
                        <a:t>Friday - 1 hour</a:t>
                      </a:r>
                      <a:endParaRPr b="1">
                        <a:solidFill>
                          <a:schemeClr val="lt1"/>
                        </a:solidFill>
                      </a:endParaRPr>
                    </a:p>
                  </a:txBody>
                  <a:tcPr marT="91425" marB="91425" marR="91425" marL="91425"/>
                </a:tc>
              </a:tr>
              <a:tr h="2580175">
                <a:tc>
                  <a:txBody>
                    <a:bodyPr/>
                    <a:lstStyle/>
                    <a:p>
                      <a:pPr indent="0" lvl="0" marL="0" rtl="0" algn="l">
                        <a:spcBef>
                          <a:spcPts val="0"/>
                        </a:spcBef>
                        <a:spcAft>
                          <a:spcPts val="0"/>
                        </a:spcAft>
                        <a:buNone/>
                      </a:pPr>
                      <a:r>
                        <a:rPr lang="en">
                          <a:solidFill>
                            <a:schemeClr val="lt1"/>
                          </a:solidFill>
                        </a:rPr>
                        <a:t>Cabinet Bulletin</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Check-Ins</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Academic Check-Ins</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Movement Breaks</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Courageous Conversations or Other School-Wide Initiatives</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Crew Lunch</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i="1" lang="en">
                          <a:solidFill>
                            <a:schemeClr val="lt1"/>
                          </a:solidFill>
                        </a:rPr>
                        <a:t>Directly following crew lunch, we attend school meeting with our crew</a:t>
                      </a:r>
                      <a:endParaRPr i="1">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Crew Connections</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Fun Friday</a:t>
                      </a:r>
                      <a:endParaRPr>
                        <a:solidFill>
                          <a:schemeClr val="lt1"/>
                        </a:solidFill>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