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xml" ContentType="application/xml"/>
  <Override PartName="/ppt/drawings/drawing1.xml" ContentType="application/vnd.openxmlformats-officedocument.drawingml.chartshapes+xml"/>
  <Override PartName="/ppt/drawings/drawing3.xml" ContentType="application/vnd.openxmlformats-officedocument.drawingml.chartshapes+xml"/>
  <Override PartName="/ppt/drawings/drawing2.xml" ContentType="application/vnd.openxmlformats-officedocument.drawingml.chartshapes+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charts/colors3.xml" ContentType="application/vnd.ms-office.chartcolorstyle+xml"/>
  <Override PartName="/ppt/charts/chart2.xml" ContentType="application/vnd.openxmlformats-officedocument.drawingml.chart+xml"/>
  <Override PartName="/ppt/theme/theme1.xml" ContentType="application/vnd.openxmlformats-officedocument.theme+xml"/>
  <Override PartName="/ppt/charts/colors1.xml" ContentType="application/vnd.ms-office.chartcolorstyle+xml"/>
  <Override PartName="/ppt/charts/style1.xml" ContentType="application/vnd.ms-office.chartstyle+xml"/>
  <Override PartName="/ppt/charts/chart1.xml" ContentType="application/vnd.openxmlformats-officedocument.drawingml.chart+xml"/>
  <Override PartName="/ppt/theme/theme2.xml" ContentType="application/vnd.openxmlformats-officedocument.theme+xml"/>
  <Override PartName="/ppt/charts/style2.xml" ContentType="application/vnd.ms-office.chartstyle+xml"/>
  <Override PartName="/ppt/charts/style3.xml" ContentType="application/vnd.ms-office.chartstyle+xml"/>
  <Override PartName="/ppt/charts/chart3.xml" ContentType="application/vnd.openxmlformats-officedocument.drawingml.chart+xml"/>
  <Override PartName="/ppt/charts/colors2.xml" ContentType="application/vnd.ms-office.chartcolorstyl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ppt/changesInfos/changesInfo1.xml" ContentType="application/vnd.ms-powerpoint.changes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8" r:id="rId2"/>
  </p:sldIdLst>
  <p:sldSz cx="51206400" cy="32918400"/>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0448">
          <p15:clr>
            <a:srgbClr val="A4A3A4"/>
          </p15:clr>
        </p15:guide>
        <p15:guide id="2" pos="110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limpton, Reid" initials="PR" lastIdx="1" clrIdx="0">
    <p:extLst>
      <p:ext uri="{19B8F6BF-5375-455C-9EA6-DF929625EA0E}">
        <p15:presenceInfo xmlns:p15="http://schemas.microsoft.com/office/powerpoint/2012/main" userId="S-1-5-21-4241590797-1299073551-2511459964-90715" providerId="AD"/>
      </p:ext>
    </p:extLst>
  </p:cmAuthor>
  <p:cmAuthor id="2" name="Titilola Balogun" initials="TB" lastIdx="7" clrIdx="1">
    <p:extLst>
      <p:ext uri="{19B8F6BF-5375-455C-9EA6-DF929625EA0E}">
        <p15:presenceInfo xmlns:p15="http://schemas.microsoft.com/office/powerpoint/2012/main" userId="Titilola Balogu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8225" autoAdjust="0"/>
    <p:restoredTop sz="94575" autoAdjust="0"/>
  </p:normalViewPr>
  <p:slideViewPr>
    <p:cSldViewPr>
      <p:cViewPr varScale="1">
        <p:scale>
          <a:sx n="17" d="100"/>
          <a:sy n="17" d="100"/>
        </p:scale>
        <p:origin x="1742" y="125"/>
      </p:cViewPr>
      <p:guideLst>
        <p:guide orient="horz" pos="20448"/>
        <p:guide pos="110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handoutMaster" Target="handoutMasters/handoutMaster1.xml"/><Relationship Id="rId7" Type="http://schemas.openxmlformats.org/officeDocument/2006/relationships/theme" Target="theme/theme1.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2.xml"/><Relationship Id="rId5" Type="http://schemas.openxmlformats.org/officeDocument/2006/relationships/presProps" Target="presProps.xml"/><Relationship Id="rId10" Type="http://schemas.openxmlformats.org/officeDocument/2006/relationships/customXml" Target="../customXml/item1.xml"/><Relationship Id="rId4" Type="http://schemas.openxmlformats.org/officeDocument/2006/relationships/commentAuthors" Target="commentAuthors.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ffany Corvino" userId="79972a131deb62d1" providerId="LiveId" clId="{A7FC37C1-C206-4EBB-B499-983D25C6A9EE}"/>
    <pc:docChg chg="modSld">
      <pc:chgData name="Tiffany Corvino" userId="79972a131deb62d1" providerId="LiveId" clId="{A7FC37C1-C206-4EBB-B499-983D25C6A9EE}" dt="2018-10-12T13:33:33.094" v="21" actId="20577"/>
      <pc:docMkLst>
        <pc:docMk/>
      </pc:docMkLst>
      <pc:sldChg chg="modSp">
        <pc:chgData name="Tiffany Corvino" userId="79972a131deb62d1" providerId="LiveId" clId="{A7FC37C1-C206-4EBB-B499-983D25C6A9EE}" dt="2018-10-12T13:33:33.094" v="21" actId="20577"/>
        <pc:sldMkLst>
          <pc:docMk/>
          <pc:sldMk cId="0" sldId="258"/>
        </pc:sldMkLst>
        <pc:spChg chg="mod">
          <ac:chgData name="Tiffany Corvino" userId="79972a131deb62d1" providerId="LiveId" clId="{A7FC37C1-C206-4EBB-B499-983D25C6A9EE}" dt="2018-10-12T13:33:33.094" v="21" actId="20577"/>
          <ac:spMkLst>
            <pc:docMk/>
            <pc:sldMk cId="0" sldId="258"/>
            <ac:spMk id="11267" creationId="{00000000-0000-0000-0000-00000000000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tiffa\AppData\Local\Packages\Microsoft.MicrosoftEdge_8wekyb3d8bbwe\TempState\Downloads\MIYHS%20Poster%20charts%20(1).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tiffa\AppData\Local\Packages\Microsoft.MicrosoftEdge_8wekyb3d8bbwe\TempState\Downloads\MIYHS%20Poster%20charts%20(1).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en-US" sz="1800" b="1" i="0" baseline="0" dirty="0">
                <a:solidFill>
                  <a:sysClr val="windowText" lastClr="000000"/>
                </a:solidFill>
              </a:rPr>
              <a:t>Chart 1. </a:t>
            </a:r>
            <a:r>
              <a:rPr lang="en-US" sz="1800" b="1" dirty="0">
                <a:solidFill>
                  <a:sysClr val="windowText" lastClr="000000"/>
                </a:solidFill>
                <a:effectLst/>
              </a:rPr>
              <a:t>Odds Ratio between Any Suicide Attempt</a:t>
            </a:r>
            <a:r>
              <a:rPr lang="en-US" sz="1800" b="1" baseline="0" dirty="0">
                <a:solidFill>
                  <a:sysClr val="windowText" lastClr="000000"/>
                </a:solidFill>
                <a:effectLst/>
              </a:rPr>
              <a:t> in the Past 12 Months and </a:t>
            </a:r>
            <a:r>
              <a:rPr lang="en-US" sz="1800" b="1" dirty="0">
                <a:solidFill>
                  <a:sysClr val="windowText" lastClr="000000"/>
                </a:solidFill>
                <a:effectLst/>
              </a:rPr>
              <a:t>Any Cigarette Smoking in the Past 30 Days, by</a:t>
            </a:r>
            <a:r>
              <a:rPr lang="en-US" sz="1800" b="1" baseline="0" dirty="0">
                <a:solidFill>
                  <a:sysClr val="windowText" lastClr="000000"/>
                </a:solidFill>
                <a:effectLst/>
              </a:rPr>
              <a:t> Public Health District</a:t>
            </a:r>
            <a:endParaRPr lang="en-US" sz="1800" dirty="0">
              <a:solidFill>
                <a:sysClr val="windowText" lastClr="000000"/>
              </a:solidFill>
              <a:effectLst/>
            </a:endParaRPr>
          </a:p>
        </c:rich>
      </c:tx>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manualLayout>
          <c:layoutTarget val="inner"/>
          <c:xMode val="edge"/>
          <c:yMode val="edge"/>
          <c:x val="3.4797644802783842E-2"/>
          <c:y val="0.12800146088874764"/>
          <c:w val="0.89400731279938261"/>
          <c:h val="0.78766670572771125"/>
        </c:manualLayout>
      </c:layout>
      <c:lineChart>
        <c:grouping val="standard"/>
        <c:varyColors val="0"/>
        <c:ser>
          <c:idx val="0"/>
          <c:order val="0"/>
          <c:tx>
            <c:strRef>
              <c:f>'[MIYHS Poster charts (1).xlsx]Sheet1'!$C$2:$C$9</c:f>
              <c:strCache>
                <c:ptCount val="8"/>
                <c:pt idx="0">
                  <c:v>1. York</c:v>
                </c:pt>
                <c:pt idx="1">
                  <c:v>2. Cumberland</c:v>
                </c:pt>
                <c:pt idx="2">
                  <c:v>3. Western</c:v>
                </c:pt>
                <c:pt idx="3">
                  <c:v>4. Midcoast</c:v>
                </c:pt>
                <c:pt idx="4">
                  <c:v>5. Central</c:v>
                </c:pt>
                <c:pt idx="5">
                  <c:v>6. Penquis</c:v>
                </c:pt>
                <c:pt idx="6">
                  <c:v>7. Downeast</c:v>
                </c:pt>
                <c:pt idx="7">
                  <c:v>8. Aroostook</c:v>
                </c:pt>
              </c:strCache>
            </c:strRef>
          </c:tx>
          <c:spPr>
            <a:ln w="28575" cap="rnd">
              <a:noFill/>
              <a:round/>
            </a:ln>
            <a:effectLst/>
          </c:spPr>
          <c:marker>
            <c:symbol val="circle"/>
            <c:size val="5"/>
            <c:spPr>
              <a:solidFill>
                <a:schemeClr val="accent1"/>
              </a:solidFill>
              <a:ln w="25400">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errBars>
            <c:errDir val="y"/>
            <c:errBarType val="both"/>
            <c:errValType val="cust"/>
            <c:noEndCap val="0"/>
            <c:plus>
              <c:numRef>
                <c:f>'[MIYHS Poster charts (1).xlsx]Sheet1'!$G$2:$G$9</c:f>
                <c:numCache>
                  <c:formatCode>General</c:formatCode>
                  <c:ptCount val="8"/>
                  <c:pt idx="0">
                    <c:v>1.5973157284922266</c:v>
                  </c:pt>
                  <c:pt idx="1">
                    <c:v>3.2590884425083146</c:v>
                  </c:pt>
                  <c:pt idx="2">
                    <c:v>2.8374929479982196</c:v>
                  </c:pt>
                  <c:pt idx="3">
                    <c:v>2.6956528476762864</c:v>
                  </c:pt>
                  <c:pt idx="4">
                    <c:v>2.3315434662440788</c:v>
                  </c:pt>
                  <c:pt idx="5">
                    <c:v>2.3446870319915307</c:v>
                  </c:pt>
                  <c:pt idx="6">
                    <c:v>1.9971858234791462</c:v>
                  </c:pt>
                  <c:pt idx="7">
                    <c:v>2.277117508972256</c:v>
                  </c:pt>
                </c:numCache>
              </c:numRef>
            </c:plus>
            <c:minus>
              <c:numRef>
                <c:f>'[MIYHS Poster charts (1).xlsx]Sheet1'!$E$2:$E$9</c:f>
                <c:numCache>
                  <c:formatCode>General</c:formatCode>
                  <c:ptCount val="8"/>
                  <c:pt idx="0">
                    <c:v>1.3011964951149313</c:v>
                  </c:pt>
                  <c:pt idx="1">
                    <c:v>2.3280901561396838</c:v>
                  </c:pt>
                  <c:pt idx="2">
                    <c:v>1.9473253812505362</c:v>
                  </c:pt>
                  <c:pt idx="3">
                    <c:v>1.2888591512603089</c:v>
                  </c:pt>
                  <c:pt idx="4">
                    <c:v>1.4524096502695505</c:v>
                  </c:pt>
                  <c:pt idx="5">
                    <c:v>1.5392820024039495</c:v>
                  </c:pt>
                  <c:pt idx="6">
                    <c:v>1.4388447575634893</c:v>
                  </c:pt>
                  <c:pt idx="7">
                    <c:v>1.0753389730350382</c:v>
                  </c:pt>
                </c:numCache>
              </c:numRef>
            </c:minus>
            <c:spPr>
              <a:noFill/>
              <a:ln w="12700" cap="flat" cmpd="sng" algn="ctr">
                <a:solidFill>
                  <a:schemeClr val="tx1"/>
                </a:solidFill>
                <a:round/>
              </a:ln>
              <a:effectLst/>
            </c:spPr>
          </c:errBars>
          <c:cat>
            <c:strRef>
              <c:f>'[MIYHS Poster charts (1).xlsx]Sheet1'!$C$2:$C$9</c:f>
              <c:strCache>
                <c:ptCount val="8"/>
                <c:pt idx="0">
                  <c:v>1. York</c:v>
                </c:pt>
                <c:pt idx="1">
                  <c:v>2. Cumberland</c:v>
                </c:pt>
                <c:pt idx="2">
                  <c:v>3. Western</c:v>
                </c:pt>
                <c:pt idx="3">
                  <c:v>4. Midcoast</c:v>
                </c:pt>
                <c:pt idx="4">
                  <c:v>5. Central</c:v>
                </c:pt>
                <c:pt idx="5">
                  <c:v>6. Penquis</c:v>
                </c:pt>
                <c:pt idx="6">
                  <c:v>7. Downeast</c:v>
                </c:pt>
                <c:pt idx="7">
                  <c:v>8. Aroostook</c:v>
                </c:pt>
              </c:strCache>
            </c:strRef>
          </c:cat>
          <c:val>
            <c:numRef>
              <c:f>'[MIYHS Poster charts (1).xlsx]Sheet1'!$F$2:$F$9</c:f>
              <c:numCache>
                <c:formatCode>0.00</c:formatCode>
                <c:ptCount val="8"/>
                <c:pt idx="0">
                  <c:v>7.0223646075314399</c:v>
                </c:pt>
                <c:pt idx="1">
                  <c:v>8.1563763859637568</c:v>
                </c:pt>
                <c:pt idx="2">
                  <c:v>6.2077592405439663</c:v>
                </c:pt>
                <c:pt idx="3">
                  <c:v>2.4697081851588765</c:v>
                </c:pt>
                <c:pt idx="4">
                  <c:v>3.850488410023349</c:v>
                </c:pt>
                <c:pt idx="5">
                  <c:v>4.4803447652728057</c:v>
                </c:pt>
                <c:pt idx="6">
                  <c:v>5.1495019435055038</c:v>
                </c:pt>
                <c:pt idx="7">
                  <c:v>2.0378595157186972</c:v>
                </c:pt>
              </c:numCache>
            </c:numRef>
          </c:val>
          <c:smooth val="0"/>
          <c:extLst>
            <c:ext xmlns:c16="http://schemas.microsoft.com/office/drawing/2014/chart" uri="{C3380CC4-5D6E-409C-BE32-E72D297353CC}">
              <c16:uniqueId val="{00000000-6123-46ED-BE77-45B2B4F69907}"/>
            </c:ext>
          </c:extLst>
        </c:ser>
        <c:dLbls>
          <c:showLegendKey val="0"/>
          <c:showVal val="0"/>
          <c:showCatName val="0"/>
          <c:showSerName val="0"/>
          <c:showPercent val="0"/>
          <c:showBubbleSize val="0"/>
        </c:dLbls>
        <c:marker val="1"/>
        <c:smooth val="0"/>
        <c:axId val="393575376"/>
        <c:axId val="393575792"/>
      </c:lineChart>
      <c:catAx>
        <c:axId val="393575376"/>
        <c:scaling>
          <c:orientation val="minMax"/>
        </c:scaling>
        <c:delete val="0"/>
        <c:axPos val="b"/>
        <c:numFmt formatCode="General" sourceLinked="1"/>
        <c:majorTickMark val="in"/>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ysClr val="windowText" lastClr="000000"/>
                </a:solidFill>
                <a:latin typeface="+mn-lt"/>
                <a:ea typeface="+mn-ea"/>
                <a:cs typeface="+mn-cs"/>
              </a:defRPr>
            </a:pPr>
            <a:endParaRPr lang="en-US"/>
          </a:p>
        </c:txPr>
        <c:crossAx val="393575792"/>
        <c:crosses val="autoZero"/>
        <c:auto val="1"/>
        <c:lblAlgn val="ctr"/>
        <c:lblOffset val="100"/>
        <c:noMultiLvlLbl val="0"/>
      </c:catAx>
      <c:valAx>
        <c:axId val="3935757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600" b="1" i="0" baseline="0">
                    <a:solidFill>
                      <a:schemeClr val="tx1"/>
                    </a:solidFill>
                  </a:rPr>
                  <a:t>Odds Ratio</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ysClr val="windowText" lastClr="000000"/>
                </a:solidFill>
                <a:latin typeface="+mn-lt"/>
                <a:ea typeface="+mn-ea"/>
                <a:cs typeface="+mn-cs"/>
              </a:defRPr>
            </a:pPr>
            <a:endParaRPr lang="en-US"/>
          </a:p>
        </c:txPr>
        <c:crossAx val="393575376"/>
        <c:crosses val="autoZero"/>
        <c:crossBetween val="between"/>
        <c:maj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en-US" sz="1800" b="1" i="0" baseline="0" dirty="0">
                <a:solidFill>
                  <a:sysClr val="windowText" lastClr="000000"/>
                </a:solidFill>
              </a:rPr>
              <a:t>Chart 2. </a:t>
            </a:r>
            <a:r>
              <a:rPr lang="en-US" sz="1800" b="1" dirty="0">
                <a:solidFill>
                  <a:sysClr val="windowText" lastClr="000000"/>
                </a:solidFill>
                <a:effectLst/>
              </a:rPr>
              <a:t>Odds Ratio between P</a:t>
            </a:r>
            <a:r>
              <a:rPr lang="en-US" sz="1800" b="1" i="0" u="none" strike="noStrike" baseline="0" dirty="0">
                <a:solidFill>
                  <a:sysClr val="windowText" lastClr="000000"/>
                </a:solidFill>
                <a:effectLst/>
              </a:rPr>
              <a:t>urposely Hurting Themselves in the Past 12 Months and A</a:t>
            </a:r>
            <a:r>
              <a:rPr lang="en-US" sz="1800" b="1" dirty="0">
                <a:solidFill>
                  <a:sysClr val="windowText" lastClr="000000"/>
                </a:solidFill>
                <a:effectLst/>
              </a:rPr>
              <a:t>ny Cigarette Smoking in the Past 30 Days, by</a:t>
            </a:r>
            <a:r>
              <a:rPr lang="en-US" sz="1800" b="1" baseline="0" dirty="0">
                <a:solidFill>
                  <a:sysClr val="windowText" lastClr="000000"/>
                </a:solidFill>
                <a:effectLst/>
              </a:rPr>
              <a:t> Public Health District</a:t>
            </a:r>
            <a:endParaRPr lang="en-US" sz="1800" dirty="0">
              <a:solidFill>
                <a:sysClr val="windowText" lastClr="000000"/>
              </a:solidFill>
              <a:effectLst/>
            </a:endParaRPr>
          </a:p>
        </c:rich>
      </c:tx>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manualLayout>
          <c:layoutTarget val="inner"/>
          <c:xMode val="edge"/>
          <c:yMode val="edge"/>
          <c:x val="8.5427904178177375E-2"/>
          <c:y val="0.12193564912857566"/>
          <c:w val="0.89400731279938261"/>
          <c:h val="0.78766670572771125"/>
        </c:manualLayout>
      </c:layout>
      <c:lineChart>
        <c:grouping val="standard"/>
        <c:varyColors val="0"/>
        <c:ser>
          <c:idx val="0"/>
          <c:order val="0"/>
          <c:tx>
            <c:strRef>
              <c:f>'[MIYHS Poster charts (1).xlsx]Sheet1'!$C$12:$C$19</c:f>
              <c:strCache>
                <c:ptCount val="8"/>
                <c:pt idx="0">
                  <c:v>1. York</c:v>
                </c:pt>
                <c:pt idx="1">
                  <c:v>2. Cumberland</c:v>
                </c:pt>
                <c:pt idx="2">
                  <c:v>3. Western</c:v>
                </c:pt>
                <c:pt idx="3">
                  <c:v>4. Midcoast</c:v>
                </c:pt>
                <c:pt idx="4">
                  <c:v>5. Central</c:v>
                </c:pt>
                <c:pt idx="5">
                  <c:v>6. Penquis</c:v>
                </c:pt>
                <c:pt idx="6">
                  <c:v>7. Downeast</c:v>
                </c:pt>
                <c:pt idx="7">
                  <c:v>8. Aroostook</c:v>
                </c:pt>
              </c:strCache>
            </c:strRef>
          </c:tx>
          <c:spPr>
            <a:ln w="25400" cap="rnd">
              <a:noFill/>
              <a:round/>
            </a:ln>
            <a:effectLst/>
          </c:spPr>
          <c:marker>
            <c:symbol val="circle"/>
            <c:size val="5"/>
            <c:spPr>
              <a:solidFill>
                <a:schemeClr val="accent1"/>
              </a:solidFill>
              <a:ln w="25400">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errBars>
            <c:errDir val="y"/>
            <c:errBarType val="both"/>
            <c:errValType val="cust"/>
            <c:noEndCap val="0"/>
            <c:plus>
              <c:numRef>
                <c:f>'[MIYHS Poster charts (1).xlsx]Sheet1'!$G$12:$G$19</c:f>
                <c:numCache>
                  <c:formatCode>General</c:formatCode>
                  <c:ptCount val="8"/>
                  <c:pt idx="0">
                    <c:v>1.8801595448244104</c:v>
                  </c:pt>
                  <c:pt idx="1">
                    <c:v>1.7612558653301429</c:v>
                  </c:pt>
                  <c:pt idx="2">
                    <c:v>2.2735594044868286</c:v>
                  </c:pt>
                  <c:pt idx="3">
                    <c:v>2.0394469016987955</c:v>
                  </c:pt>
                  <c:pt idx="4">
                    <c:v>1.2970984942061565</c:v>
                  </c:pt>
                  <c:pt idx="5">
                    <c:v>1.9893993870939628</c:v>
                  </c:pt>
                  <c:pt idx="6">
                    <c:v>1.3044322407849345</c:v>
                  </c:pt>
                  <c:pt idx="7">
                    <c:v>1.4428568789988911</c:v>
                  </c:pt>
                </c:numCache>
              </c:numRef>
            </c:plus>
            <c:minus>
              <c:numRef>
                <c:f>'[MIYHS Poster charts (1).xlsx]Sheet1'!$E$12:$E$19</c:f>
                <c:numCache>
                  <c:formatCode>General</c:formatCode>
                  <c:ptCount val="8"/>
                  <c:pt idx="0">
                    <c:v>1.3646807138780326</c:v>
                  </c:pt>
                  <c:pt idx="1">
                    <c:v>1.3523911558287152</c:v>
                  </c:pt>
                  <c:pt idx="2">
                    <c:v>1.4779005131451699</c:v>
                  </c:pt>
                  <c:pt idx="3">
                    <c:v>1.19842727223277</c:v>
                  </c:pt>
                  <c:pt idx="4">
                    <c:v>0.90540103774657377</c:v>
                  </c:pt>
                  <c:pt idx="5">
                    <c:v>1.1779791231555299</c:v>
                  </c:pt>
                  <c:pt idx="6">
                    <c:v>0.98642377889860855</c:v>
                  </c:pt>
                  <c:pt idx="7">
                    <c:v>0.70408877142561388</c:v>
                  </c:pt>
                </c:numCache>
              </c:numRef>
            </c:minus>
            <c:spPr>
              <a:noFill/>
              <a:ln w="12700" cap="flat" cmpd="sng" algn="ctr">
                <a:solidFill>
                  <a:schemeClr val="tx1"/>
                </a:solidFill>
                <a:round/>
              </a:ln>
              <a:effectLst/>
            </c:spPr>
          </c:errBars>
          <c:cat>
            <c:strRef>
              <c:f>'[MIYHS Poster charts (1).xlsx]Sheet1'!$C$2:$C$9</c:f>
              <c:strCache>
                <c:ptCount val="8"/>
                <c:pt idx="0">
                  <c:v>1. York</c:v>
                </c:pt>
                <c:pt idx="1">
                  <c:v>2. Cumberland</c:v>
                </c:pt>
                <c:pt idx="2">
                  <c:v>3. Western</c:v>
                </c:pt>
                <c:pt idx="3">
                  <c:v>4. Midcoast</c:v>
                </c:pt>
                <c:pt idx="4">
                  <c:v>5. Central</c:v>
                </c:pt>
                <c:pt idx="5">
                  <c:v>6. Penquis</c:v>
                </c:pt>
                <c:pt idx="6">
                  <c:v>7. Downeast</c:v>
                </c:pt>
                <c:pt idx="7">
                  <c:v>8. Aroostook</c:v>
                </c:pt>
              </c:strCache>
            </c:strRef>
          </c:cat>
          <c:val>
            <c:numRef>
              <c:f>'[MIYHS Poster charts (1).xlsx]Sheet1'!$F$12:$F$19</c:f>
              <c:numCache>
                <c:formatCode>0.00</c:formatCode>
                <c:ptCount val="8"/>
                <c:pt idx="0">
                  <c:v>4.9798511448626517</c:v>
                </c:pt>
                <c:pt idx="1">
                  <c:v>5.8328165680331159</c:v>
                </c:pt>
                <c:pt idx="2">
                  <c:v>4.2249186238650838</c:v>
                </c:pt>
                <c:pt idx="3">
                  <c:v>2.9054840414891272</c:v>
                </c:pt>
                <c:pt idx="4">
                  <c:v>2.9975641234470669</c:v>
                </c:pt>
                <c:pt idx="5">
                  <c:v>2.8889698924893228</c:v>
                </c:pt>
                <c:pt idx="6">
                  <c:v>4.048716834786438</c:v>
                </c:pt>
                <c:pt idx="7">
                  <c:v>1.3752011344215098</c:v>
                </c:pt>
              </c:numCache>
            </c:numRef>
          </c:val>
          <c:smooth val="0"/>
          <c:extLst>
            <c:ext xmlns:c16="http://schemas.microsoft.com/office/drawing/2014/chart" uri="{C3380CC4-5D6E-409C-BE32-E72D297353CC}">
              <c16:uniqueId val="{00000000-3AAB-404D-B8C9-52401B07286B}"/>
            </c:ext>
          </c:extLst>
        </c:ser>
        <c:dLbls>
          <c:showLegendKey val="0"/>
          <c:showVal val="0"/>
          <c:showCatName val="0"/>
          <c:showSerName val="0"/>
          <c:showPercent val="0"/>
          <c:showBubbleSize val="0"/>
        </c:dLbls>
        <c:marker val="1"/>
        <c:smooth val="0"/>
        <c:axId val="393575376"/>
        <c:axId val="393575792"/>
      </c:lineChart>
      <c:catAx>
        <c:axId val="393575376"/>
        <c:scaling>
          <c:orientation val="minMax"/>
        </c:scaling>
        <c:delete val="0"/>
        <c:axPos val="b"/>
        <c:numFmt formatCode="General" sourceLinked="1"/>
        <c:majorTickMark val="in"/>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ysClr val="windowText" lastClr="000000"/>
                </a:solidFill>
                <a:latin typeface="+mn-lt"/>
                <a:ea typeface="+mn-ea"/>
                <a:cs typeface="+mn-cs"/>
              </a:defRPr>
            </a:pPr>
            <a:endParaRPr lang="en-US"/>
          </a:p>
        </c:txPr>
        <c:crossAx val="393575792"/>
        <c:crosses val="autoZero"/>
        <c:auto val="1"/>
        <c:lblAlgn val="ctr"/>
        <c:lblOffset val="100"/>
        <c:noMultiLvlLbl val="0"/>
      </c:catAx>
      <c:valAx>
        <c:axId val="3935757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600" b="1" i="0" baseline="0">
                    <a:solidFill>
                      <a:schemeClr val="tx1"/>
                    </a:solidFill>
                  </a:rPr>
                  <a:t>Odds Ratio</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ysClr val="windowText" lastClr="000000"/>
                </a:solidFill>
                <a:latin typeface="+mn-lt"/>
                <a:ea typeface="+mn-ea"/>
                <a:cs typeface="+mn-cs"/>
              </a:defRPr>
            </a:pPr>
            <a:endParaRPr lang="en-US"/>
          </a:p>
        </c:txPr>
        <c:crossAx val="393575376"/>
        <c:crosses val="autoZero"/>
        <c:crossBetween val="between"/>
        <c:maj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en-US" sz="1800" b="1" i="0" baseline="0" dirty="0">
                <a:solidFill>
                  <a:sysClr val="windowText" lastClr="000000"/>
                </a:solidFill>
              </a:rPr>
              <a:t>Chart 3. </a:t>
            </a:r>
            <a:r>
              <a:rPr lang="en-US" sz="1800" b="1" dirty="0">
                <a:solidFill>
                  <a:sysClr val="windowText" lastClr="000000"/>
                </a:solidFill>
                <a:effectLst/>
              </a:rPr>
              <a:t>Odds Ratio between Having</a:t>
            </a:r>
            <a:r>
              <a:rPr lang="en-US" sz="1800" b="1" baseline="0" dirty="0">
                <a:solidFill>
                  <a:sysClr val="windowText" lastClr="000000"/>
                </a:solidFill>
                <a:effectLst/>
              </a:rPr>
              <a:t> Someone in a Doctor's Office Talk About the Dangers of Tobacco Use i</a:t>
            </a:r>
            <a:r>
              <a:rPr lang="en-US" sz="1800" b="1" i="0" u="none" strike="noStrike" baseline="0" dirty="0">
                <a:solidFill>
                  <a:sysClr val="windowText" lastClr="000000"/>
                </a:solidFill>
                <a:effectLst/>
              </a:rPr>
              <a:t>n the Past 12 Months </a:t>
            </a:r>
            <a:r>
              <a:rPr lang="en-US" sz="1800" b="1" baseline="0" dirty="0">
                <a:solidFill>
                  <a:sysClr val="windowText" lastClr="000000"/>
                </a:solidFill>
                <a:effectLst/>
              </a:rPr>
              <a:t>and </a:t>
            </a:r>
            <a:r>
              <a:rPr lang="en-US" sz="1800" b="1" dirty="0">
                <a:solidFill>
                  <a:sysClr val="windowText" lastClr="000000"/>
                </a:solidFill>
                <a:effectLst/>
              </a:rPr>
              <a:t>Any Cigarette Smoking in the Past 30 Days, by</a:t>
            </a:r>
            <a:r>
              <a:rPr lang="en-US" sz="1800" b="1" baseline="0" dirty="0">
                <a:solidFill>
                  <a:sysClr val="windowText" lastClr="000000"/>
                </a:solidFill>
                <a:effectLst/>
              </a:rPr>
              <a:t> Public Health District</a:t>
            </a:r>
            <a:endParaRPr lang="en-US" sz="1800" dirty="0">
              <a:solidFill>
                <a:sysClr val="windowText" lastClr="000000"/>
              </a:solidFill>
              <a:effectLst/>
            </a:endParaRPr>
          </a:p>
        </c:rich>
      </c:tx>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manualLayout>
          <c:layoutTarget val="inner"/>
          <c:xMode val="edge"/>
          <c:yMode val="edge"/>
          <c:x val="8.5427904178177375E-2"/>
          <c:y val="0.15828309060100637"/>
          <c:w val="0.89400731279938261"/>
          <c:h val="0.75131926425528051"/>
        </c:manualLayout>
      </c:layout>
      <c:lineChart>
        <c:grouping val="standard"/>
        <c:varyColors val="0"/>
        <c:ser>
          <c:idx val="0"/>
          <c:order val="0"/>
          <c:tx>
            <c:strRef>
              <c:f>'[MIYHS Poster charts (1).xlsx]Sheet1'!$C$22:$C$29</c:f>
              <c:strCache>
                <c:ptCount val="8"/>
                <c:pt idx="0">
                  <c:v>1. York</c:v>
                </c:pt>
                <c:pt idx="1">
                  <c:v>2. Cumberland</c:v>
                </c:pt>
                <c:pt idx="2">
                  <c:v>3. Western</c:v>
                </c:pt>
                <c:pt idx="3">
                  <c:v>4. Midcoast</c:v>
                </c:pt>
                <c:pt idx="4">
                  <c:v>5. Central</c:v>
                </c:pt>
                <c:pt idx="5">
                  <c:v>6. Penquis</c:v>
                </c:pt>
                <c:pt idx="6">
                  <c:v>7. Downeast</c:v>
                </c:pt>
                <c:pt idx="7">
                  <c:v>8. Aroostook</c:v>
                </c:pt>
              </c:strCache>
            </c:strRef>
          </c:tx>
          <c:spPr>
            <a:ln w="25400" cap="rnd">
              <a:noFill/>
              <a:round/>
            </a:ln>
            <a:effectLst/>
          </c:spPr>
          <c:marker>
            <c:symbol val="circle"/>
            <c:size val="5"/>
            <c:spPr>
              <a:solidFill>
                <a:schemeClr val="accent1"/>
              </a:solidFill>
              <a:ln w="25400">
                <a:solidFill>
                  <a:schemeClr val="accent1"/>
                </a:solidFill>
              </a:ln>
              <a:effectLst/>
            </c:spPr>
          </c:marker>
          <c:dLbls>
            <c:dLbl>
              <c:idx val="3"/>
              <c:layout>
                <c:manualLayout>
                  <c:x val="0"/>
                  <c:y val="1.211581382414357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D83E-45F2-8AAA-D6D0FA83AD5D}"/>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errBars>
            <c:errDir val="y"/>
            <c:errBarType val="both"/>
            <c:errValType val="cust"/>
            <c:noEndCap val="0"/>
            <c:plus>
              <c:numRef>
                <c:f>'[MIYHS Poster charts (1).xlsx]Sheet1'!$G$22:$G$29</c:f>
                <c:numCache>
                  <c:formatCode>General</c:formatCode>
                  <c:ptCount val="8"/>
                  <c:pt idx="0">
                    <c:v>0.32507091760550622</c:v>
                  </c:pt>
                  <c:pt idx="1">
                    <c:v>0.1790690138902401</c:v>
                  </c:pt>
                  <c:pt idx="2">
                    <c:v>0.12865715217232132</c:v>
                  </c:pt>
                  <c:pt idx="3">
                    <c:v>0.34821600112940143</c:v>
                  </c:pt>
                  <c:pt idx="4">
                    <c:v>0.48367264312159608</c:v>
                  </c:pt>
                  <c:pt idx="5">
                    <c:v>0.28992123107598056</c:v>
                  </c:pt>
                  <c:pt idx="6">
                    <c:v>0.99903179107121309</c:v>
                  </c:pt>
                  <c:pt idx="7">
                    <c:v>2.4640000502729125</c:v>
                  </c:pt>
                </c:numCache>
              </c:numRef>
            </c:plus>
            <c:minus>
              <c:numRef>
                <c:f>'[MIYHS Poster charts (1).xlsx]Sheet1'!$E$22:$E$29</c:f>
                <c:numCache>
                  <c:formatCode>General</c:formatCode>
                  <c:ptCount val="8"/>
                  <c:pt idx="0">
                    <c:v>0.25569599215334082</c:v>
                  </c:pt>
                  <c:pt idx="1">
                    <c:v>0.13481289791138867</c:v>
                  </c:pt>
                  <c:pt idx="2">
                    <c:v>0.10734633221702061</c:v>
                  </c:pt>
                  <c:pt idx="3">
                    <c:v>0.25510061782092086</c:v>
                  </c:pt>
                  <c:pt idx="4">
                    <c:v>0.30825981756086307</c:v>
                  </c:pt>
                  <c:pt idx="5">
                    <c:v>0.21469667889998723</c:v>
                  </c:pt>
                  <c:pt idx="6">
                    <c:v>0.40358200803515731</c:v>
                  </c:pt>
                  <c:pt idx="7">
                    <c:v>1.6895947647356504</c:v>
                  </c:pt>
                </c:numCache>
              </c:numRef>
            </c:minus>
            <c:spPr>
              <a:noFill/>
              <a:ln w="12700" cap="flat" cmpd="sng" algn="ctr">
                <a:solidFill>
                  <a:schemeClr val="tx1"/>
                </a:solidFill>
                <a:round/>
              </a:ln>
              <a:effectLst/>
            </c:spPr>
          </c:errBars>
          <c:cat>
            <c:strRef>
              <c:f>'[MIYHS Poster charts (1).xlsx]Sheet1'!$C$2:$C$9</c:f>
              <c:strCache>
                <c:ptCount val="8"/>
                <c:pt idx="0">
                  <c:v>1. York</c:v>
                </c:pt>
                <c:pt idx="1">
                  <c:v>2. Cumberland</c:v>
                </c:pt>
                <c:pt idx="2">
                  <c:v>3. Western</c:v>
                </c:pt>
                <c:pt idx="3">
                  <c:v>4. Midcoast</c:v>
                </c:pt>
                <c:pt idx="4">
                  <c:v>5. Central</c:v>
                </c:pt>
                <c:pt idx="5">
                  <c:v>6. Penquis</c:v>
                </c:pt>
                <c:pt idx="6">
                  <c:v>7. Downeast</c:v>
                </c:pt>
                <c:pt idx="7">
                  <c:v>8. Aroostook</c:v>
                </c:pt>
              </c:strCache>
            </c:strRef>
          </c:cat>
          <c:val>
            <c:numRef>
              <c:f>'[MIYHS Poster charts (1).xlsx]Sheet1'!$F$22:$F$29</c:f>
              <c:numCache>
                <c:formatCode>0.00</c:formatCode>
                <c:ptCount val="8"/>
                <c:pt idx="0">
                  <c:v>1.1991344441586573</c:v>
                </c:pt>
                <c:pt idx="1">
                  <c:v>0.54580145767431776</c:v>
                </c:pt>
                <c:pt idx="2">
                  <c:v>0.64805481186218383</c:v>
                </c:pt>
                <c:pt idx="3">
                  <c:v>0.95392521651856244</c:v>
                </c:pt>
                <c:pt idx="4">
                  <c:v>0.8502711333070152</c:v>
                </c:pt>
                <c:pt idx="5">
                  <c:v>0.82836616010444419</c:v>
                </c:pt>
                <c:pt idx="6">
                  <c:v>0.67712458357101168</c:v>
                </c:pt>
                <c:pt idx="7">
                  <c:v>2.4890472332417648</c:v>
                </c:pt>
              </c:numCache>
            </c:numRef>
          </c:val>
          <c:smooth val="0"/>
          <c:extLst>
            <c:ext xmlns:c16="http://schemas.microsoft.com/office/drawing/2014/chart" uri="{C3380CC4-5D6E-409C-BE32-E72D297353CC}">
              <c16:uniqueId val="{00000001-D83E-45F2-8AAA-D6D0FA83AD5D}"/>
            </c:ext>
          </c:extLst>
        </c:ser>
        <c:dLbls>
          <c:showLegendKey val="0"/>
          <c:showVal val="0"/>
          <c:showCatName val="0"/>
          <c:showSerName val="0"/>
          <c:showPercent val="0"/>
          <c:showBubbleSize val="0"/>
        </c:dLbls>
        <c:marker val="1"/>
        <c:smooth val="0"/>
        <c:axId val="393575376"/>
        <c:axId val="393575792"/>
      </c:lineChart>
      <c:catAx>
        <c:axId val="393575376"/>
        <c:scaling>
          <c:orientation val="minMax"/>
        </c:scaling>
        <c:delete val="0"/>
        <c:axPos val="b"/>
        <c:numFmt formatCode="General" sourceLinked="1"/>
        <c:majorTickMark val="in"/>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ysClr val="windowText" lastClr="000000"/>
                </a:solidFill>
                <a:latin typeface="+mn-lt"/>
                <a:ea typeface="+mn-ea"/>
                <a:cs typeface="+mn-cs"/>
              </a:defRPr>
            </a:pPr>
            <a:endParaRPr lang="en-US"/>
          </a:p>
        </c:txPr>
        <c:crossAx val="393575792"/>
        <c:crosses val="autoZero"/>
        <c:auto val="1"/>
        <c:lblAlgn val="ctr"/>
        <c:lblOffset val="100"/>
        <c:noMultiLvlLbl val="0"/>
      </c:catAx>
      <c:valAx>
        <c:axId val="393575792"/>
        <c:scaling>
          <c:orientation val="minMax"/>
          <c:max val="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600" b="1" i="0" baseline="0">
                    <a:solidFill>
                      <a:schemeClr val="tx1"/>
                    </a:solidFill>
                  </a:rPr>
                  <a:t>Odds Ratio</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ysClr val="windowText" lastClr="000000"/>
                </a:solidFill>
                <a:latin typeface="+mn-lt"/>
                <a:ea typeface="+mn-ea"/>
                <a:cs typeface="+mn-cs"/>
              </a:defRPr>
            </a:pPr>
            <a:endParaRPr lang="en-US"/>
          </a:p>
        </c:txPr>
        <c:crossAx val="393575376"/>
        <c:crosses val="autoZero"/>
        <c:crossBetween val="between"/>
        <c:maj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0.08643</cdr:x>
      <cdr:y>0.84298</cdr:y>
    </cdr:from>
    <cdr:to>
      <cdr:x>0.97577</cdr:x>
      <cdr:y>0.84409</cdr:y>
    </cdr:to>
    <cdr:cxnSp macro="">
      <cdr:nvCxnSpPr>
        <cdr:cNvPr id="3" name="Straight Connector 2">
          <a:extLst xmlns:a="http://schemas.openxmlformats.org/drawingml/2006/main">
            <a:ext uri="{FF2B5EF4-FFF2-40B4-BE49-F238E27FC236}">
              <a16:creationId xmlns:a16="http://schemas.microsoft.com/office/drawing/2014/main" id="{B4687B69-D993-4485-9A7B-637EFF1580F9}"/>
            </a:ext>
          </a:extLst>
        </cdr:cNvPr>
        <cdr:cNvCxnSpPr/>
      </cdr:nvCxnSpPr>
      <cdr:spPr>
        <a:xfrm xmlns:a="http://schemas.openxmlformats.org/drawingml/2006/main" flipV="1">
          <a:off x="749377" y="5301775"/>
          <a:ext cx="7711067" cy="6981"/>
        </a:xfrm>
        <a:prstGeom xmlns:a="http://schemas.openxmlformats.org/drawingml/2006/main" prst="line">
          <a:avLst/>
        </a:prstGeom>
        <a:ln xmlns:a="http://schemas.openxmlformats.org/drawingml/2006/main" w="2540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0.81906</cdr:x>
      <cdr:y>0.13808</cdr:y>
    </cdr:from>
    <cdr:to>
      <cdr:x>0.9685</cdr:x>
      <cdr:y>0.23942</cdr:y>
    </cdr:to>
    <cdr:sp macro="" textlink="">
      <cdr:nvSpPr>
        <cdr:cNvPr id="2" name="TextBox 1"/>
        <cdr:cNvSpPr txBox="1"/>
      </cdr:nvSpPr>
      <cdr:spPr>
        <a:xfrm xmlns:a="http://schemas.openxmlformats.org/drawingml/2006/main">
          <a:off x="7101729" y="868455"/>
          <a:ext cx="1295680" cy="637335"/>
        </a:xfrm>
        <a:prstGeom xmlns:a="http://schemas.openxmlformats.org/drawingml/2006/main" prst="rect">
          <a:avLst/>
        </a:prstGeom>
        <a:solidFill xmlns:a="http://schemas.openxmlformats.org/drawingml/2006/main">
          <a:schemeClr val="bg1"/>
        </a:solidFill>
        <a:ln xmlns:a="http://schemas.openxmlformats.org/drawingml/2006/main" w="12700">
          <a:solidFill>
            <a:schemeClr val="tx1"/>
          </a:solidFill>
        </a:ln>
      </cdr:spPr>
      <cdr:txBody>
        <a:bodyPr xmlns:a="http://schemas.openxmlformats.org/drawingml/2006/main" vertOverflow="clip" wrap="square" rtlCol="0"/>
        <a:lstStyle xmlns:a="http://schemas.openxmlformats.org/drawingml/2006/main"/>
        <a:p xmlns:a="http://schemas.openxmlformats.org/drawingml/2006/main">
          <a:r>
            <a:rPr lang="en-US" sz="1100" b="1" dirty="0"/>
            <a:t>Public Health District Interaction p-value:</a:t>
          </a:r>
          <a:r>
            <a:rPr lang="en-US" sz="1100" b="1" baseline="0" dirty="0"/>
            <a:t> &lt;0.005.</a:t>
          </a:r>
          <a:endParaRPr lang="en-US" sz="11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0.08643</cdr:x>
      <cdr:y>0.81069</cdr:y>
    </cdr:from>
    <cdr:to>
      <cdr:x>0.97577</cdr:x>
      <cdr:y>0.8118</cdr:y>
    </cdr:to>
    <cdr:cxnSp macro="">
      <cdr:nvCxnSpPr>
        <cdr:cNvPr id="3" name="Straight Connector 2">
          <a:extLst xmlns:a="http://schemas.openxmlformats.org/drawingml/2006/main">
            <a:ext uri="{FF2B5EF4-FFF2-40B4-BE49-F238E27FC236}">
              <a16:creationId xmlns:a16="http://schemas.microsoft.com/office/drawing/2014/main" id="{6FBB76F5-1A66-4406-B75B-85C56F39DAEE}"/>
            </a:ext>
          </a:extLst>
        </cdr:cNvPr>
        <cdr:cNvCxnSpPr/>
      </cdr:nvCxnSpPr>
      <cdr:spPr>
        <a:xfrm xmlns:a="http://schemas.openxmlformats.org/drawingml/2006/main" flipV="1">
          <a:off x="749396" y="5098648"/>
          <a:ext cx="7711068" cy="6981"/>
        </a:xfrm>
        <a:prstGeom xmlns:a="http://schemas.openxmlformats.org/drawingml/2006/main" prst="line">
          <a:avLst/>
        </a:prstGeom>
        <a:ln xmlns:a="http://schemas.openxmlformats.org/drawingml/2006/main" w="2540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0.81906</cdr:x>
      <cdr:y>0.13808</cdr:y>
    </cdr:from>
    <cdr:to>
      <cdr:x>0.9685</cdr:x>
      <cdr:y>0.23942</cdr:y>
    </cdr:to>
    <cdr:sp macro="" textlink="">
      <cdr:nvSpPr>
        <cdr:cNvPr id="2" name="TextBox 1"/>
        <cdr:cNvSpPr txBox="1"/>
      </cdr:nvSpPr>
      <cdr:spPr>
        <a:xfrm xmlns:a="http://schemas.openxmlformats.org/drawingml/2006/main">
          <a:off x="7101729" y="868455"/>
          <a:ext cx="1295680" cy="637335"/>
        </a:xfrm>
        <a:prstGeom xmlns:a="http://schemas.openxmlformats.org/drawingml/2006/main" prst="rect">
          <a:avLst/>
        </a:prstGeom>
        <a:solidFill xmlns:a="http://schemas.openxmlformats.org/drawingml/2006/main">
          <a:schemeClr val="bg1"/>
        </a:solidFill>
        <a:ln xmlns:a="http://schemas.openxmlformats.org/drawingml/2006/main" w="12700">
          <a:solidFill>
            <a:schemeClr val="tx1"/>
          </a:solidFill>
        </a:ln>
      </cdr:spPr>
      <cdr:txBody>
        <a:bodyPr xmlns:a="http://schemas.openxmlformats.org/drawingml/2006/main" vertOverflow="clip" wrap="square" rtlCol="0"/>
        <a:lstStyle xmlns:a="http://schemas.openxmlformats.org/drawingml/2006/main"/>
        <a:p xmlns:a="http://schemas.openxmlformats.org/drawingml/2006/main">
          <a:r>
            <a:rPr lang="en-US" sz="1100" b="1"/>
            <a:t>Public Health District Interaction p-value:</a:t>
          </a:r>
          <a:r>
            <a:rPr lang="en-US" sz="1100" b="1" baseline="0"/>
            <a:t> 0.01.</a:t>
          </a:r>
          <a:endParaRPr lang="en-US" sz="1100" b="1"/>
        </a:p>
      </cdr:txBody>
    </cdr:sp>
  </cdr:relSizeAnchor>
</c:userShapes>
</file>

<file path=ppt/drawings/drawing3.xml><?xml version="1.0" encoding="utf-8"?>
<c:userShapes xmlns:c="http://schemas.openxmlformats.org/drawingml/2006/chart">
  <cdr:relSizeAnchor xmlns:cdr="http://schemas.openxmlformats.org/drawingml/2006/chartDrawing">
    <cdr:from>
      <cdr:x>0.08805</cdr:x>
      <cdr:y>0.75835</cdr:y>
    </cdr:from>
    <cdr:to>
      <cdr:x>0.97739</cdr:x>
      <cdr:y>0.75946</cdr:y>
    </cdr:to>
    <cdr:cxnSp macro="">
      <cdr:nvCxnSpPr>
        <cdr:cNvPr id="3" name="Straight Connector 2">
          <a:extLst xmlns:a="http://schemas.openxmlformats.org/drawingml/2006/main">
            <a:ext uri="{FF2B5EF4-FFF2-40B4-BE49-F238E27FC236}">
              <a16:creationId xmlns:a16="http://schemas.microsoft.com/office/drawing/2014/main" id="{2449DDA8-AD72-4F89-B26A-2B2D2A20C1A1}"/>
            </a:ext>
          </a:extLst>
        </cdr:cNvPr>
        <cdr:cNvCxnSpPr/>
      </cdr:nvCxnSpPr>
      <cdr:spPr>
        <a:xfrm xmlns:a="http://schemas.openxmlformats.org/drawingml/2006/main" flipV="1">
          <a:off x="763404" y="4769475"/>
          <a:ext cx="7711068" cy="6981"/>
        </a:xfrm>
        <a:prstGeom xmlns:a="http://schemas.openxmlformats.org/drawingml/2006/main" prst="line">
          <a:avLst/>
        </a:prstGeom>
        <a:ln xmlns:a="http://schemas.openxmlformats.org/drawingml/2006/main" w="25400">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0.09693</cdr:x>
      <cdr:y>0.18151</cdr:y>
    </cdr:from>
    <cdr:to>
      <cdr:x>0.24637</cdr:x>
      <cdr:y>0.28285</cdr:y>
    </cdr:to>
    <cdr:sp macro="" textlink="">
      <cdr:nvSpPr>
        <cdr:cNvPr id="2" name="TextBox 1"/>
        <cdr:cNvSpPr txBox="1"/>
      </cdr:nvSpPr>
      <cdr:spPr>
        <a:xfrm xmlns:a="http://schemas.openxmlformats.org/drawingml/2006/main">
          <a:off x="840415" y="1141571"/>
          <a:ext cx="1295727" cy="637357"/>
        </a:xfrm>
        <a:prstGeom xmlns:a="http://schemas.openxmlformats.org/drawingml/2006/main" prst="rect">
          <a:avLst/>
        </a:prstGeom>
        <a:solidFill xmlns:a="http://schemas.openxmlformats.org/drawingml/2006/main">
          <a:schemeClr val="bg1"/>
        </a:solidFill>
        <a:ln xmlns:a="http://schemas.openxmlformats.org/drawingml/2006/main" w="12700">
          <a:solidFill>
            <a:schemeClr val="tx1"/>
          </a:solidFill>
        </a:ln>
      </cdr:spPr>
      <cdr:txBody>
        <a:bodyPr xmlns:a="http://schemas.openxmlformats.org/drawingml/2006/main" vertOverflow="clip" wrap="square" rtlCol="0"/>
        <a:lstStyle xmlns:a="http://schemas.openxmlformats.org/drawingml/2006/main"/>
        <a:p xmlns:a="http://schemas.openxmlformats.org/drawingml/2006/main">
          <a:r>
            <a:rPr lang="en-US" sz="1100" b="1"/>
            <a:t>Public Health District Interaction p-value:</a:t>
          </a:r>
          <a:r>
            <a:rPr lang="en-US" sz="1100" b="1" baseline="0"/>
            <a:t> 0.01.</a:t>
          </a:r>
          <a:endParaRPr lang="en-US" sz="1100" b="1"/>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3000F00-1AB8-42C5-9C2E-F61CCD86CAE3}"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0226675"/>
            <a:ext cx="43526075" cy="7054850"/>
          </a:xfrm>
        </p:spPr>
        <p:txBody>
          <a:bodyPr/>
          <a:lstStyle/>
          <a:p>
            <a:r>
              <a:rPr lang="en-US"/>
              <a:t>Click to edit Master title style</a:t>
            </a:r>
          </a:p>
        </p:txBody>
      </p:sp>
      <p:sp>
        <p:nvSpPr>
          <p:cNvPr id="3" name="Subtitle 2"/>
          <p:cNvSpPr>
            <a:spLocks noGrp="1"/>
          </p:cNvSpPr>
          <p:nvPr>
            <p:ph type="subTitle" idx="1"/>
          </p:nvPr>
        </p:nvSpPr>
        <p:spPr>
          <a:xfrm>
            <a:off x="7680325" y="18653125"/>
            <a:ext cx="35845750"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DB467B7-B405-4F38-A120-00634E70B0C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CD76B79-B5B5-4AE9-A39B-5460059ADCC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85513" y="2927350"/>
            <a:ext cx="10880725" cy="263334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40163" y="2927350"/>
            <a:ext cx="32492950" cy="26333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4C73EC8-E71D-4ED0-A764-AEAE3EA28A8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91ED685-9977-4EE3-BF69-08F5CEDF27C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1153438"/>
            <a:ext cx="43526075"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4044950" y="13952538"/>
            <a:ext cx="43526075"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F7E13C5-6635-4658-BA42-24FC7BD261A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40163" y="9510713"/>
            <a:ext cx="21686837" cy="19750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5679400" y="9510713"/>
            <a:ext cx="21686838" cy="19750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A83ABD3-A019-4DD1-B360-A32DFF28059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7625"/>
            <a:ext cx="46085125"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638" y="7369175"/>
            <a:ext cx="2262505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60638" y="10439400"/>
            <a:ext cx="2262505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775" y="7369175"/>
            <a:ext cx="22632988"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6012775" y="10439400"/>
            <a:ext cx="22632988"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588BE77-7638-4295-91F9-C55EC912F61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F51E4BF-18F6-43DD-9498-C05BC8BBB03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3CC2702-1A1E-4184-B21A-99ADAA7686C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1275"/>
            <a:ext cx="1684655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0019963" y="1311275"/>
            <a:ext cx="286258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638" y="6888163"/>
            <a:ext cx="1684655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469B1D2-24A2-4DD4-8C78-C9DD9F37760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3042563"/>
            <a:ext cx="30724475"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0036175" y="2941638"/>
            <a:ext cx="30724475"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0036175" y="25763538"/>
            <a:ext cx="30724475"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B3386BB-F323-4CF7-8A3F-EED95BA6068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40163" y="2927350"/>
            <a:ext cx="43526075" cy="5486400"/>
          </a:xfrm>
          <a:prstGeom prst="rect">
            <a:avLst/>
          </a:prstGeom>
          <a:noFill/>
          <a:ln w="9525">
            <a:noFill/>
            <a:miter lim="800000"/>
            <a:headEnd/>
            <a:tailEnd/>
          </a:ln>
          <a:effectLst/>
        </p:spPr>
        <p:txBody>
          <a:bodyPr vert="horz" wrap="square" lIns="438903" tIns="219451" rIns="438903" bIns="219451"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840163" y="9510713"/>
            <a:ext cx="43526075" cy="19750087"/>
          </a:xfrm>
          <a:prstGeom prst="rect">
            <a:avLst/>
          </a:prstGeom>
          <a:noFill/>
          <a:ln w="9525">
            <a:noFill/>
            <a:miter lim="800000"/>
            <a:headEnd/>
            <a:tailEnd/>
          </a:ln>
          <a:effectLst/>
        </p:spPr>
        <p:txBody>
          <a:bodyPr vert="horz" wrap="square" lIns="438903" tIns="219451" rIns="438903" bIns="219451"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3840163" y="29992638"/>
            <a:ext cx="10668000" cy="2195512"/>
          </a:xfrm>
          <a:prstGeom prst="rect">
            <a:avLst/>
          </a:prstGeom>
          <a:noFill/>
          <a:ln w="9525">
            <a:noFill/>
            <a:miter lim="800000"/>
            <a:headEnd/>
            <a:tailEnd/>
          </a:ln>
          <a:effectLst/>
        </p:spPr>
        <p:txBody>
          <a:bodyPr vert="horz" wrap="square" lIns="438903" tIns="219451" rIns="438903" bIns="219451" numCol="1" anchor="t" anchorCtr="0" compatLnSpc="1">
            <a:prstTxWarp prst="textNoShape">
              <a:avLst/>
            </a:prstTxWarp>
          </a:bodyPr>
          <a:lstStyle>
            <a:lvl1pPr defTabSz="4389438">
              <a:defRPr sz="6700"/>
            </a:lvl1pPr>
          </a:lstStyle>
          <a:p>
            <a:endParaRPr lang="en-US"/>
          </a:p>
        </p:txBody>
      </p:sp>
      <p:sp>
        <p:nvSpPr>
          <p:cNvPr id="1029" name="Rectangle 5"/>
          <p:cNvSpPr>
            <a:spLocks noGrp="1" noChangeArrowheads="1"/>
          </p:cNvSpPr>
          <p:nvPr>
            <p:ph type="ftr" sz="quarter" idx="3"/>
          </p:nvPr>
        </p:nvSpPr>
        <p:spPr bwMode="auto">
          <a:xfrm>
            <a:off x="17497425" y="29992638"/>
            <a:ext cx="16213138" cy="2195512"/>
          </a:xfrm>
          <a:prstGeom prst="rect">
            <a:avLst/>
          </a:prstGeom>
          <a:noFill/>
          <a:ln w="9525">
            <a:noFill/>
            <a:miter lim="800000"/>
            <a:headEnd/>
            <a:tailEnd/>
          </a:ln>
          <a:effectLst/>
        </p:spPr>
        <p:txBody>
          <a:bodyPr vert="horz" wrap="square" lIns="438903" tIns="219451" rIns="438903" bIns="219451" numCol="1" anchor="t" anchorCtr="0" compatLnSpc="1">
            <a:prstTxWarp prst="textNoShape">
              <a:avLst/>
            </a:prstTxWarp>
          </a:bodyPr>
          <a:lstStyle>
            <a:lvl1pPr algn="ctr" defTabSz="4389438">
              <a:defRPr sz="6700"/>
            </a:lvl1pPr>
          </a:lstStyle>
          <a:p>
            <a:endParaRPr lang="en-US"/>
          </a:p>
        </p:txBody>
      </p:sp>
      <p:sp>
        <p:nvSpPr>
          <p:cNvPr id="1030" name="Rectangle 6"/>
          <p:cNvSpPr>
            <a:spLocks noGrp="1" noChangeArrowheads="1"/>
          </p:cNvSpPr>
          <p:nvPr>
            <p:ph type="sldNum" sz="quarter" idx="4"/>
          </p:nvPr>
        </p:nvSpPr>
        <p:spPr bwMode="auto">
          <a:xfrm>
            <a:off x="36699825" y="29992638"/>
            <a:ext cx="10666413" cy="2195512"/>
          </a:xfrm>
          <a:prstGeom prst="rect">
            <a:avLst/>
          </a:prstGeom>
          <a:noFill/>
          <a:ln w="9525">
            <a:noFill/>
            <a:miter lim="800000"/>
            <a:headEnd/>
            <a:tailEnd/>
          </a:ln>
          <a:effectLst/>
        </p:spPr>
        <p:txBody>
          <a:bodyPr vert="horz" wrap="square" lIns="438903" tIns="219451" rIns="438903" bIns="219451" numCol="1" anchor="t" anchorCtr="0" compatLnSpc="1">
            <a:prstTxWarp prst="textNoShape">
              <a:avLst/>
            </a:prstTxWarp>
          </a:bodyPr>
          <a:lstStyle>
            <a:lvl1pPr algn="r" defTabSz="4389438">
              <a:defRPr sz="6700"/>
            </a:lvl1pPr>
          </a:lstStyle>
          <a:p>
            <a:fld id="{E443ECB7-889D-4752-A721-92BA7E0684A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Times New Roman" pitchFamily="18" charset="0"/>
        </a:defRPr>
      </a:lvl2pPr>
      <a:lvl3pPr algn="ctr" defTabSz="4389438" rtl="0" fontAlgn="base">
        <a:spcBef>
          <a:spcPct val="0"/>
        </a:spcBef>
        <a:spcAft>
          <a:spcPct val="0"/>
        </a:spcAft>
        <a:defRPr sz="21100">
          <a:solidFill>
            <a:schemeClr val="tx2"/>
          </a:solidFill>
          <a:latin typeface="Times New Roman" pitchFamily="18" charset="0"/>
        </a:defRPr>
      </a:lvl3pPr>
      <a:lvl4pPr algn="ctr" defTabSz="4389438" rtl="0" fontAlgn="base">
        <a:spcBef>
          <a:spcPct val="0"/>
        </a:spcBef>
        <a:spcAft>
          <a:spcPct val="0"/>
        </a:spcAft>
        <a:defRPr sz="21100">
          <a:solidFill>
            <a:schemeClr val="tx2"/>
          </a:solidFill>
          <a:latin typeface="Times New Roman" pitchFamily="18" charset="0"/>
        </a:defRPr>
      </a:lvl4pPr>
      <a:lvl5pPr algn="ctr" defTabSz="4389438" rtl="0" fontAlgn="base">
        <a:spcBef>
          <a:spcPct val="0"/>
        </a:spcBef>
        <a:spcAft>
          <a:spcPct val="0"/>
        </a:spcAft>
        <a:defRPr sz="21100">
          <a:solidFill>
            <a:schemeClr val="tx2"/>
          </a:solidFill>
          <a:latin typeface="Times New Roman" pitchFamily="18" charset="0"/>
        </a:defRPr>
      </a:lvl5pPr>
      <a:lvl6pPr marL="457200" algn="ctr" defTabSz="4389438" rtl="0" fontAlgn="base">
        <a:spcBef>
          <a:spcPct val="0"/>
        </a:spcBef>
        <a:spcAft>
          <a:spcPct val="0"/>
        </a:spcAft>
        <a:defRPr sz="21100">
          <a:solidFill>
            <a:schemeClr val="tx2"/>
          </a:solidFill>
          <a:latin typeface="Times New Roman" pitchFamily="18" charset="0"/>
        </a:defRPr>
      </a:lvl6pPr>
      <a:lvl7pPr marL="914400" algn="ctr" defTabSz="4389438" rtl="0" fontAlgn="base">
        <a:spcBef>
          <a:spcPct val="0"/>
        </a:spcBef>
        <a:spcAft>
          <a:spcPct val="0"/>
        </a:spcAft>
        <a:defRPr sz="21100">
          <a:solidFill>
            <a:schemeClr val="tx2"/>
          </a:solidFill>
          <a:latin typeface="Times New Roman" pitchFamily="18" charset="0"/>
        </a:defRPr>
      </a:lvl7pPr>
      <a:lvl8pPr marL="1371600" algn="ctr" defTabSz="4389438" rtl="0" fontAlgn="base">
        <a:spcBef>
          <a:spcPct val="0"/>
        </a:spcBef>
        <a:spcAft>
          <a:spcPct val="0"/>
        </a:spcAft>
        <a:defRPr sz="21100">
          <a:solidFill>
            <a:schemeClr val="tx2"/>
          </a:solidFill>
          <a:latin typeface="Times New Roman" pitchFamily="18" charset="0"/>
        </a:defRPr>
      </a:lvl8pPr>
      <a:lvl9pPr marL="1828800" algn="ctr" defTabSz="4389438" rtl="0" fontAlgn="base">
        <a:spcBef>
          <a:spcPct val="0"/>
        </a:spcBef>
        <a:spcAft>
          <a:spcPct val="0"/>
        </a:spcAft>
        <a:defRPr sz="21100">
          <a:solidFill>
            <a:schemeClr val="tx2"/>
          </a:solidFill>
          <a:latin typeface="Times New Roman" pitchFamily="18"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7113" indent="-1373188" algn="l" defTabSz="4389438" rtl="0" fontAlgn="base">
        <a:spcBef>
          <a:spcPct val="20000"/>
        </a:spcBef>
        <a:spcAft>
          <a:spcPct val="0"/>
        </a:spcAft>
        <a:buChar char="–"/>
        <a:defRPr sz="13400">
          <a:solidFill>
            <a:schemeClr val="tx1"/>
          </a:solidFill>
          <a:latin typeface="+mn-lt"/>
        </a:defRPr>
      </a:lvl2pPr>
      <a:lvl3pPr marL="5487988" indent="-1098550"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700">
          <a:solidFill>
            <a:schemeClr val="tx1"/>
          </a:solidFill>
          <a:latin typeface="+mn-lt"/>
        </a:defRPr>
      </a:lvl4pPr>
      <a:lvl5pPr marL="9874250" indent="-1095375" algn="l" defTabSz="4389438" rtl="0" fontAlgn="base">
        <a:spcBef>
          <a:spcPct val="20000"/>
        </a:spcBef>
        <a:spcAft>
          <a:spcPct val="0"/>
        </a:spcAft>
        <a:buChar char="»"/>
        <a:defRPr sz="9700">
          <a:solidFill>
            <a:schemeClr val="tx1"/>
          </a:solidFill>
          <a:latin typeface="+mn-lt"/>
        </a:defRPr>
      </a:lvl5pPr>
      <a:lvl6pPr marL="10331450" indent="-1095375" algn="l" defTabSz="4389438" rtl="0" fontAlgn="base">
        <a:spcBef>
          <a:spcPct val="20000"/>
        </a:spcBef>
        <a:spcAft>
          <a:spcPct val="0"/>
        </a:spcAft>
        <a:buChar char="»"/>
        <a:defRPr sz="9700">
          <a:solidFill>
            <a:schemeClr val="tx1"/>
          </a:solidFill>
          <a:latin typeface="+mn-lt"/>
        </a:defRPr>
      </a:lvl6pPr>
      <a:lvl7pPr marL="10788650" indent="-1095375" algn="l" defTabSz="4389438" rtl="0" fontAlgn="base">
        <a:spcBef>
          <a:spcPct val="20000"/>
        </a:spcBef>
        <a:spcAft>
          <a:spcPct val="0"/>
        </a:spcAft>
        <a:buChar char="»"/>
        <a:defRPr sz="9700">
          <a:solidFill>
            <a:schemeClr val="tx1"/>
          </a:solidFill>
          <a:latin typeface="+mn-lt"/>
        </a:defRPr>
      </a:lvl7pPr>
      <a:lvl8pPr marL="11245850" indent="-1095375" algn="l" defTabSz="4389438" rtl="0" fontAlgn="base">
        <a:spcBef>
          <a:spcPct val="20000"/>
        </a:spcBef>
        <a:spcAft>
          <a:spcPct val="0"/>
        </a:spcAft>
        <a:buChar char="»"/>
        <a:defRPr sz="9700">
          <a:solidFill>
            <a:schemeClr val="tx1"/>
          </a:solidFill>
          <a:latin typeface="+mn-lt"/>
        </a:defRPr>
      </a:lvl8pPr>
      <a:lvl9pPr marL="11703050" indent="-1095375" algn="l" defTabSz="4389438" rtl="0" fontAlgn="base">
        <a:spcBef>
          <a:spcPct val="20000"/>
        </a:spcBef>
        <a:spcAft>
          <a:spcPct val="0"/>
        </a:spcAft>
        <a:buChar char="»"/>
        <a:defRPr sz="97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1267" name="Rectangle 3075"/>
          <p:cNvSpPr>
            <a:spLocks noChangeArrowheads="1"/>
          </p:cNvSpPr>
          <p:nvPr/>
        </p:nvSpPr>
        <p:spPr bwMode="auto">
          <a:xfrm>
            <a:off x="0" y="0"/>
            <a:ext cx="51263204" cy="5863144"/>
          </a:xfrm>
          <a:prstGeom prst="rect">
            <a:avLst/>
          </a:prstGeom>
          <a:solidFill>
            <a:schemeClr val="bg1">
              <a:lumMod val="95000"/>
            </a:schemeClr>
          </a:solidFill>
          <a:ln w="9525">
            <a:noFill/>
            <a:miter lim="800000"/>
            <a:headEnd/>
            <a:tailEnd/>
          </a:ln>
          <a:effectLst/>
        </p:spPr>
        <p:txBody>
          <a:bodyPr wrap="square">
            <a:spAutoFit/>
          </a:bodyPr>
          <a:lstStyle/>
          <a:p>
            <a:pPr algn="ctr">
              <a:spcBef>
                <a:spcPct val="50000"/>
              </a:spcBef>
            </a:pPr>
            <a:r>
              <a:rPr lang="en-US" sz="9000" b="1" dirty="0"/>
              <a:t>Prevalence and Correlates of Cigarette Smoking among High School Students in Maine </a:t>
            </a:r>
            <a:r>
              <a:rPr lang="en-US" sz="9600" b="1" dirty="0"/>
              <a:t> </a:t>
            </a:r>
            <a:endParaRPr lang="en-US" sz="7200" dirty="0"/>
          </a:p>
          <a:p>
            <a:pPr algn="ctr"/>
            <a:r>
              <a:rPr lang="en-US" sz="6000" dirty="0" err="1"/>
              <a:t>Titilola</a:t>
            </a:r>
            <a:r>
              <a:rPr lang="en-US" sz="6000" dirty="0"/>
              <a:t> Balogun, MBBS, MPH, DrPH</a:t>
            </a:r>
            <a:r>
              <a:rPr lang="en-US" sz="6000" baseline="30000" dirty="0"/>
              <a:t>1</a:t>
            </a:r>
            <a:r>
              <a:rPr lang="en-US" sz="6000" dirty="0"/>
              <a:t> Toho Soma, MPH</a:t>
            </a:r>
            <a:r>
              <a:rPr lang="en-US" sz="6000" baseline="30000" dirty="0"/>
              <a:t>1</a:t>
            </a:r>
            <a:r>
              <a:rPr lang="en-US" sz="6000" dirty="0"/>
              <a:t>  Tiffany Corvino</a:t>
            </a:r>
            <a:r>
              <a:rPr lang="en-US" sz="6000" baseline="30000" dirty="0"/>
              <a:t>1</a:t>
            </a:r>
            <a:r>
              <a:rPr lang="en-US" sz="6000" dirty="0"/>
              <a:t> </a:t>
            </a:r>
          </a:p>
          <a:p>
            <a:pPr algn="ctr"/>
            <a:r>
              <a:rPr lang="en-US" sz="6000" dirty="0"/>
              <a:t>Liam O’Brien, PhD</a:t>
            </a:r>
            <a:r>
              <a:rPr lang="en-US" sz="6000" baseline="30000" dirty="0"/>
              <a:t>2</a:t>
            </a:r>
            <a:r>
              <a:rPr lang="en-US" sz="6000" dirty="0"/>
              <a:t> and Reid Plimpton</a:t>
            </a:r>
            <a:r>
              <a:rPr lang="en-US" sz="6000" baseline="30000" dirty="0"/>
              <a:t>3</a:t>
            </a:r>
          </a:p>
          <a:p>
            <a:pPr algn="ctr"/>
            <a:r>
              <a:rPr lang="en-US" sz="5400" baseline="30000" dirty="0"/>
              <a:t> 1 </a:t>
            </a:r>
            <a:r>
              <a:rPr lang="en-US" sz="5400" dirty="0"/>
              <a:t>University of New England  </a:t>
            </a:r>
            <a:r>
              <a:rPr lang="en-US" sz="5400" baseline="30000" dirty="0"/>
              <a:t>2 </a:t>
            </a:r>
            <a:r>
              <a:rPr lang="en-US" sz="5400" dirty="0"/>
              <a:t>Colby College </a:t>
            </a:r>
            <a:r>
              <a:rPr lang="en-US" sz="5400" baseline="30000" dirty="0"/>
              <a:t>3</a:t>
            </a:r>
            <a:r>
              <a:rPr lang="en-US" sz="5400" dirty="0"/>
              <a:t>Maine CDC, MCDPH</a:t>
            </a:r>
          </a:p>
          <a:p>
            <a:pPr algn="ctr">
              <a:spcBef>
                <a:spcPct val="50000"/>
              </a:spcBef>
            </a:pPr>
            <a:r>
              <a:rPr lang="en-US" sz="6600" dirty="0"/>
              <a:t> </a:t>
            </a:r>
          </a:p>
        </p:txBody>
      </p:sp>
      <p:sp>
        <p:nvSpPr>
          <p:cNvPr id="11268" name="Line 3076"/>
          <p:cNvSpPr>
            <a:spLocks noChangeShapeType="1"/>
          </p:cNvSpPr>
          <p:nvPr/>
        </p:nvSpPr>
        <p:spPr bwMode="auto">
          <a:xfrm>
            <a:off x="0" y="5070181"/>
            <a:ext cx="51206400" cy="116197"/>
          </a:xfrm>
          <a:prstGeom prst="line">
            <a:avLst/>
          </a:prstGeom>
          <a:noFill/>
          <a:ln w="127000">
            <a:solidFill>
              <a:schemeClr val="accent2"/>
            </a:solidFill>
            <a:round/>
            <a:headEnd/>
            <a:tailEnd/>
          </a:ln>
          <a:effectLst/>
        </p:spPr>
        <p:txBody>
          <a:bodyPr/>
          <a:lstStyle/>
          <a:p>
            <a:endParaRPr lang="en-US" dirty="0"/>
          </a:p>
        </p:txBody>
      </p:sp>
      <p:sp>
        <p:nvSpPr>
          <p:cNvPr id="11269" name="Text Box 3077"/>
          <p:cNvSpPr txBox="1">
            <a:spLocks noChangeArrowheads="1"/>
          </p:cNvSpPr>
          <p:nvPr/>
        </p:nvSpPr>
        <p:spPr bwMode="auto">
          <a:xfrm>
            <a:off x="1379537" y="7065883"/>
            <a:ext cx="11672889" cy="8402300"/>
          </a:xfrm>
          <a:prstGeom prst="rect">
            <a:avLst/>
          </a:prstGeom>
          <a:solidFill>
            <a:schemeClr val="bg1">
              <a:lumMod val="95000"/>
            </a:schemeClr>
          </a:solidFill>
          <a:ln w="9525">
            <a:noFill/>
            <a:miter lim="800000"/>
            <a:headEnd/>
            <a:tailEnd/>
          </a:ln>
          <a:effectLst/>
        </p:spPr>
        <p:txBody>
          <a:bodyPr wrap="square">
            <a:spAutoFit/>
          </a:bodyPr>
          <a:lstStyle/>
          <a:p>
            <a:pPr>
              <a:lnSpc>
                <a:spcPct val="150000"/>
              </a:lnSpc>
              <a:spcBef>
                <a:spcPct val="50000"/>
              </a:spcBef>
            </a:pPr>
            <a:r>
              <a:rPr lang="en-US" sz="4000" dirty="0"/>
              <a:t>There is a high prevalence of the use of cigarettes and other tobacco products among Maine youth. From the 2017 MIYHS survey, 8.8% of high school students reported having smoked a cigarette in the past 30 days. The purposes of this study were to explore the geographical distribution of cigarette use among high school students across Maine, and to determine the association between various risk and protective factors, and youth cigarette and electronic vapor product use. </a:t>
            </a:r>
          </a:p>
        </p:txBody>
      </p:sp>
      <p:sp>
        <p:nvSpPr>
          <p:cNvPr id="11272" name="Rectangle 3080"/>
          <p:cNvSpPr>
            <a:spLocks noChangeArrowheads="1"/>
          </p:cNvSpPr>
          <p:nvPr/>
        </p:nvSpPr>
        <p:spPr bwMode="auto">
          <a:xfrm>
            <a:off x="1379536" y="16778462"/>
            <a:ext cx="11672890" cy="1102051"/>
          </a:xfrm>
          <a:prstGeom prst="rect">
            <a:avLst/>
          </a:prstGeom>
          <a:solidFill>
            <a:schemeClr val="accent3">
              <a:lumMod val="85000"/>
            </a:schemeClr>
          </a:solidFill>
          <a:ln w="9525">
            <a:noFill/>
            <a:miter lim="800000"/>
            <a:headEnd/>
            <a:tailEnd/>
          </a:ln>
          <a:effectLst/>
        </p:spPr>
        <p:txBody>
          <a:bodyPr wrap="square">
            <a:spAutoFit/>
          </a:bodyPr>
          <a:lstStyle/>
          <a:p>
            <a:pPr algn="ctr">
              <a:spcBef>
                <a:spcPct val="50000"/>
              </a:spcBef>
            </a:pPr>
            <a:r>
              <a:rPr lang="en-US" sz="6600" b="1" dirty="0">
                <a:solidFill>
                  <a:schemeClr val="accent2"/>
                </a:solidFill>
              </a:rPr>
              <a:t>METHODS</a:t>
            </a:r>
          </a:p>
        </p:txBody>
      </p:sp>
      <p:sp>
        <p:nvSpPr>
          <p:cNvPr id="11279" name="Rectangle 3087"/>
          <p:cNvSpPr>
            <a:spLocks noChangeArrowheads="1"/>
          </p:cNvSpPr>
          <p:nvPr/>
        </p:nvSpPr>
        <p:spPr bwMode="auto">
          <a:xfrm>
            <a:off x="38335821" y="6054811"/>
            <a:ext cx="12290393" cy="1107995"/>
          </a:xfrm>
          <a:prstGeom prst="rect">
            <a:avLst/>
          </a:prstGeom>
          <a:solidFill>
            <a:schemeClr val="accent3">
              <a:lumMod val="85000"/>
            </a:schemeClr>
          </a:solidFill>
          <a:ln w="9525">
            <a:noFill/>
            <a:miter lim="800000"/>
            <a:headEnd/>
            <a:tailEnd/>
          </a:ln>
          <a:effectLst/>
        </p:spPr>
        <p:txBody>
          <a:bodyPr wrap="square">
            <a:spAutoFit/>
          </a:bodyPr>
          <a:lstStyle/>
          <a:p>
            <a:pPr algn="ctr">
              <a:spcBef>
                <a:spcPct val="50000"/>
              </a:spcBef>
            </a:pPr>
            <a:r>
              <a:rPr lang="en-US" sz="6600" b="1" dirty="0">
                <a:solidFill>
                  <a:schemeClr val="accent2"/>
                </a:solidFill>
              </a:rPr>
              <a:t>DISCUSSION</a:t>
            </a:r>
          </a:p>
        </p:txBody>
      </p:sp>
      <p:sp>
        <p:nvSpPr>
          <p:cNvPr id="11280" name="Rectangle 3088"/>
          <p:cNvSpPr>
            <a:spLocks noChangeArrowheads="1"/>
          </p:cNvSpPr>
          <p:nvPr/>
        </p:nvSpPr>
        <p:spPr bwMode="auto">
          <a:xfrm>
            <a:off x="38412021" y="15319033"/>
            <a:ext cx="12252293" cy="11985012"/>
          </a:xfrm>
          <a:prstGeom prst="rect">
            <a:avLst/>
          </a:prstGeom>
          <a:solidFill>
            <a:schemeClr val="bg1">
              <a:lumMod val="95000"/>
            </a:schemeClr>
          </a:solidFill>
          <a:ln w="9525">
            <a:noFill/>
            <a:miter lim="800000"/>
            <a:headEnd/>
            <a:tailEnd/>
          </a:ln>
          <a:effectLst/>
        </p:spPr>
        <p:txBody>
          <a:bodyPr wrap="square">
            <a:spAutoFit/>
          </a:bodyPr>
          <a:lstStyle/>
          <a:p>
            <a:pPr>
              <a:lnSpc>
                <a:spcPct val="150000"/>
              </a:lnSpc>
            </a:pPr>
            <a:r>
              <a:rPr lang="en-US" sz="4000" dirty="0"/>
              <a:t>In-class instruction appears to be effective in tobacco prevention efforts among high school students. Students  perceived low susceptibility to the harmful effects of tobacco and ease of access to cigarettes in addition to their exposure to tobacco advertisements. We propose that preventive health care provider visits should include questions about all tobacco products including vaping. Youth who are found to use tobacco products at health care provider visits should be offered mental health screenings. Health care providers, including dentists, should also be informed that electronic vapor products are currently not approved for smoking cessation by the Food and Drug Administration. </a:t>
            </a:r>
          </a:p>
        </p:txBody>
      </p:sp>
      <p:sp>
        <p:nvSpPr>
          <p:cNvPr id="11281" name="Text Box 3089"/>
          <p:cNvSpPr txBox="1">
            <a:spLocks noChangeArrowheads="1"/>
          </p:cNvSpPr>
          <p:nvPr/>
        </p:nvSpPr>
        <p:spPr bwMode="auto">
          <a:xfrm>
            <a:off x="13888934" y="20268323"/>
            <a:ext cx="10837967" cy="1107996"/>
          </a:xfrm>
          <a:prstGeom prst="rect">
            <a:avLst/>
          </a:prstGeom>
          <a:solidFill>
            <a:schemeClr val="accent3">
              <a:lumMod val="85000"/>
            </a:schemeClr>
          </a:solidFill>
          <a:ln w="9525">
            <a:noFill/>
            <a:miter lim="800000"/>
            <a:headEnd/>
            <a:tailEnd/>
          </a:ln>
          <a:effectLst/>
        </p:spPr>
        <p:txBody>
          <a:bodyPr wrap="square">
            <a:spAutoFit/>
          </a:bodyPr>
          <a:lstStyle/>
          <a:p>
            <a:pPr algn="ctr">
              <a:spcBef>
                <a:spcPct val="50000"/>
              </a:spcBef>
            </a:pPr>
            <a:r>
              <a:rPr lang="en-US" sz="6600" b="1" dirty="0">
                <a:solidFill>
                  <a:schemeClr val="accent2"/>
                </a:solidFill>
              </a:rPr>
              <a:t>RESULTS</a:t>
            </a:r>
          </a:p>
        </p:txBody>
      </p:sp>
      <p:sp>
        <p:nvSpPr>
          <p:cNvPr id="11284" name="Rectangle 3092"/>
          <p:cNvSpPr>
            <a:spLocks noChangeArrowheads="1"/>
          </p:cNvSpPr>
          <p:nvPr/>
        </p:nvSpPr>
        <p:spPr bwMode="auto">
          <a:xfrm>
            <a:off x="13888934" y="7279456"/>
            <a:ext cx="10837967" cy="13018949"/>
          </a:xfrm>
          <a:prstGeom prst="rect">
            <a:avLst/>
          </a:prstGeom>
          <a:solidFill>
            <a:schemeClr val="bg1">
              <a:lumMod val="95000"/>
            </a:schemeClr>
          </a:solidFill>
          <a:ln w="9525">
            <a:noFill/>
            <a:miter lim="800000"/>
            <a:headEnd/>
            <a:tailEnd/>
          </a:ln>
          <a:effectLst/>
        </p:spPr>
        <p:txBody>
          <a:bodyPr wrap="square">
            <a:spAutoFit/>
          </a:bodyPr>
          <a:lstStyle/>
          <a:p>
            <a:pPr>
              <a:lnSpc>
                <a:spcPct val="150000"/>
              </a:lnSpc>
            </a:pPr>
            <a:r>
              <a:rPr lang="en-US" sz="4000" dirty="0"/>
              <a:t>The interaction between the explanatory question of interest and public health district (PHD) was analyzed for each pair of questions as well. These were also logistic regression models relating the tobacco question of interest to the explanatory question of interest and indicator variables for the PHDs. If a significant interaction was found (p &lt; 0.05), separate odds ratio for each PHD were generated.  These odds ratios were not controlled for gender. All odds ratios from all analyses also had 95% confidence intervals generated for them. </a:t>
            </a:r>
          </a:p>
          <a:p>
            <a:pPr>
              <a:lnSpc>
                <a:spcPct val="150000"/>
              </a:lnSpc>
            </a:pPr>
            <a:r>
              <a:rPr lang="en-US" sz="4000" dirty="0"/>
              <a:t>Analyses were done using R version 3.5.1. The survey package was used to adjust all analyses for appropriate survey sampling weights.</a:t>
            </a:r>
            <a:endParaRPr lang="en-US" sz="4400" dirty="0"/>
          </a:p>
        </p:txBody>
      </p:sp>
      <p:graphicFrame>
        <p:nvGraphicFramePr>
          <p:cNvPr id="15" name="Chart 14">
            <a:extLst>
              <a:ext uri="{FF2B5EF4-FFF2-40B4-BE49-F238E27FC236}">
                <a16:creationId xmlns:a16="http://schemas.microsoft.com/office/drawing/2014/main" id="{00000000-0008-0000-0000-000002000000}"/>
              </a:ext>
            </a:extLst>
          </p:cNvPr>
          <p:cNvGraphicFramePr>
            <a:graphicFrameLocks noGrp="1"/>
          </p:cNvGraphicFramePr>
          <p:nvPr>
            <p:extLst>
              <p:ext uri="{D42A27DB-BD31-4B8C-83A1-F6EECF244321}">
                <p14:modId xmlns:p14="http://schemas.microsoft.com/office/powerpoint/2010/main" val="474484037"/>
              </p:ext>
            </p:extLst>
          </p:nvPr>
        </p:nvGraphicFramePr>
        <p:xfrm>
          <a:off x="26372422" y="6021201"/>
          <a:ext cx="9198836" cy="652861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 name="Chart 15">
            <a:extLst>
              <a:ext uri="{FF2B5EF4-FFF2-40B4-BE49-F238E27FC236}">
                <a16:creationId xmlns:a16="http://schemas.microsoft.com/office/drawing/2014/main" id="{00000000-0008-0000-0100-000002000000}"/>
              </a:ext>
            </a:extLst>
          </p:cNvPr>
          <p:cNvGraphicFramePr>
            <a:graphicFrameLocks noGrp="1"/>
          </p:cNvGraphicFramePr>
          <p:nvPr>
            <p:extLst>
              <p:ext uri="{D42A27DB-BD31-4B8C-83A1-F6EECF244321}">
                <p14:modId xmlns:p14="http://schemas.microsoft.com/office/powerpoint/2010/main" val="2056142744"/>
              </p:ext>
            </p:extLst>
          </p:nvPr>
        </p:nvGraphicFramePr>
        <p:xfrm>
          <a:off x="26372420" y="14249400"/>
          <a:ext cx="9198837" cy="75437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Chart 17">
            <a:extLst>
              <a:ext uri="{FF2B5EF4-FFF2-40B4-BE49-F238E27FC236}">
                <a16:creationId xmlns:a16="http://schemas.microsoft.com/office/drawing/2014/main" id="{00000000-0008-0000-0200-000002000000}"/>
              </a:ext>
            </a:extLst>
          </p:cNvPr>
          <p:cNvGraphicFramePr>
            <a:graphicFrameLocks noGrp="1"/>
          </p:cNvGraphicFramePr>
          <p:nvPr>
            <p:extLst>
              <p:ext uri="{D42A27DB-BD31-4B8C-83A1-F6EECF244321}">
                <p14:modId xmlns:p14="http://schemas.microsoft.com/office/powerpoint/2010/main" val="1225478811"/>
              </p:ext>
            </p:extLst>
          </p:nvPr>
        </p:nvGraphicFramePr>
        <p:xfrm>
          <a:off x="26372420" y="23878122"/>
          <a:ext cx="9198837" cy="8188395"/>
        </p:xfrm>
        <a:graphic>
          <a:graphicData uri="http://schemas.openxmlformats.org/drawingml/2006/chart">
            <c:chart xmlns:c="http://schemas.openxmlformats.org/drawingml/2006/chart" xmlns:r="http://schemas.openxmlformats.org/officeDocument/2006/relationships" r:id="rId4"/>
          </a:graphicData>
        </a:graphic>
      </p:graphicFrame>
      <p:sp>
        <p:nvSpPr>
          <p:cNvPr id="3" name="Rectangle 2">
            <a:extLst>
              <a:ext uri="{FF2B5EF4-FFF2-40B4-BE49-F238E27FC236}">
                <a16:creationId xmlns:a16="http://schemas.microsoft.com/office/drawing/2014/main" id="{D76BD741-A78A-46A1-A84C-607B5609504B}"/>
              </a:ext>
            </a:extLst>
          </p:cNvPr>
          <p:cNvSpPr/>
          <p:nvPr/>
        </p:nvSpPr>
        <p:spPr>
          <a:xfrm>
            <a:off x="1379536" y="6021201"/>
            <a:ext cx="11672890" cy="1141605"/>
          </a:xfrm>
          <a:prstGeom prst="rect">
            <a:avLst/>
          </a:prstGeom>
          <a:solidFill>
            <a:schemeClr val="accent3">
              <a:lumMod val="85000"/>
            </a:schemeClr>
          </a:solidFill>
        </p:spPr>
        <p:txBody>
          <a:bodyPr wrap="square" lIns="91440" tIns="45720" rIns="91440" bIns="45720">
            <a:spAutoFit/>
          </a:bodyPr>
          <a:lstStyle/>
          <a:p>
            <a:pPr algn="ctr"/>
            <a:r>
              <a:rPr lang="en-US" sz="6600" b="1" dirty="0">
                <a:ln w="22225">
                  <a:noFill/>
                  <a:prstDash val="solid"/>
                </a:ln>
                <a:solidFill>
                  <a:schemeClr val="accent2"/>
                </a:solidFill>
                <a:latin typeface="+mj-lt"/>
              </a:rPr>
              <a:t>INTRODUCTION</a:t>
            </a:r>
            <a:endParaRPr lang="en-US" sz="6600" b="1" cap="none" spc="0" dirty="0">
              <a:ln w="22225">
                <a:noFill/>
                <a:prstDash val="solid"/>
              </a:ln>
              <a:solidFill>
                <a:schemeClr val="accent2"/>
              </a:solidFill>
              <a:effectLst/>
              <a:latin typeface="+mj-lt"/>
            </a:endParaRPr>
          </a:p>
        </p:txBody>
      </p:sp>
      <p:sp>
        <p:nvSpPr>
          <p:cNvPr id="7" name="TextBox 6">
            <a:extLst>
              <a:ext uri="{FF2B5EF4-FFF2-40B4-BE49-F238E27FC236}">
                <a16:creationId xmlns:a16="http://schemas.microsoft.com/office/drawing/2014/main" id="{7A610523-5986-470A-AB9F-B359F9539CDA}"/>
              </a:ext>
            </a:extLst>
          </p:cNvPr>
          <p:cNvSpPr txBox="1"/>
          <p:nvPr/>
        </p:nvSpPr>
        <p:spPr>
          <a:xfrm>
            <a:off x="1379536" y="17880513"/>
            <a:ext cx="11672890" cy="13942278"/>
          </a:xfrm>
          <a:prstGeom prst="rect">
            <a:avLst/>
          </a:prstGeom>
          <a:solidFill>
            <a:schemeClr val="bg1">
              <a:lumMod val="95000"/>
            </a:schemeClr>
          </a:solidFill>
        </p:spPr>
        <p:txBody>
          <a:bodyPr wrap="square" rtlCol="0">
            <a:spAutoFit/>
          </a:bodyPr>
          <a:lstStyle/>
          <a:p>
            <a:pPr>
              <a:lnSpc>
                <a:spcPct val="150000"/>
              </a:lnSpc>
            </a:pPr>
            <a:r>
              <a:rPr lang="en-US" sz="4000" dirty="0"/>
              <a:t>Logistic regression models for survey data were used. All questions on the MIYHS were dichotomized, making logistic regression the most appropriate modeling strategy that allows for control of potential confounders. For each research question, a logistic regression was run with the tobacco question of interest as the response and the appropriate explanatory question as the explanatory variable. Gender was included in the model as a main effect, as well as an interaction with the explanatory question of interest.  </a:t>
            </a:r>
            <a:endParaRPr lang="en-US" sz="4000" b="1" dirty="0">
              <a:solidFill>
                <a:schemeClr val="accent2"/>
              </a:solidFill>
            </a:endParaRPr>
          </a:p>
          <a:p>
            <a:pPr>
              <a:lnSpc>
                <a:spcPct val="150000"/>
              </a:lnSpc>
            </a:pPr>
            <a:r>
              <a:rPr lang="en-US" sz="4000" dirty="0"/>
              <a:t>If the interaction was statistically significant (p &lt; 0.05), separate odds ratios were generated for males and females relating the tobacco question of interest to the explanatory question of interest by running separate logistic regressions for each gender. </a:t>
            </a:r>
          </a:p>
        </p:txBody>
      </p:sp>
      <p:sp>
        <p:nvSpPr>
          <p:cNvPr id="8" name="TextBox 7">
            <a:extLst>
              <a:ext uri="{FF2B5EF4-FFF2-40B4-BE49-F238E27FC236}">
                <a16:creationId xmlns:a16="http://schemas.microsoft.com/office/drawing/2014/main" id="{9635B16E-6233-4270-8103-F9D03C58BC28}"/>
              </a:ext>
            </a:extLst>
          </p:cNvPr>
          <p:cNvSpPr txBox="1"/>
          <p:nvPr/>
        </p:nvSpPr>
        <p:spPr>
          <a:xfrm>
            <a:off x="38412021" y="14151260"/>
            <a:ext cx="12290393" cy="1107996"/>
          </a:xfrm>
          <a:prstGeom prst="rect">
            <a:avLst/>
          </a:prstGeom>
          <a:solidFill>
            <a:schemeClr val="accent3">
              <a:lumMod val="85000"/>
            </a:schemeClr>
          </a:solidFill>
        </p:spPr>
        <p:txBody>
          <a:bodyPr wrap="square" rtlCol="0">
            <a:spAutoFit/>
          </a:bodyPr>
          <a:lstStyle/>
          <a:p>
            <a:pPr algn="ctr"/>
            <a:r>
              <a:rPr lang="en-US" sz="6600" b="1" dirty="0">
                <a:solidFill>
                  <a:schemeClr val="accent2"/>
                </a:solidFill>
              </a:rPr>
              <a:t>CONCLUSION</a:t>
            </a:r>
          </a:p>
        </p:txBody>
      </p:sp>
      <p:graphicFrame>
        <p:nvGraphicFramePr>
          <p:cNvPr id="5" name="Table 4">
            <a:extLst>
              <a:ext uri="{FF2B5EF4-FFF2-40B4-BE49-F238E27FC236}">
                <a16:creationId xmlns:a16="http://schemas.microsoft.com/office/drawing/2014/main" id="{127DAF1D-A908-4EEE-8F75-7D511B8E64CE}"/>
              </a:ext>
            </a:extLst>
          </p:cNvPr>
          <p:cNvGraphicFramePr>
            <a:graphicFrameLocks noGrp="1"/>
          </p:cNvGraphicFramePr>
          <p:nvPr>
            <p:extLst>
              <p:ext uri="{D42A27DB-BD31-4B8C-83A1-F6EECF244321}">
                <p14:modId xmlns:p14="http://schemas.microsoft.com/office/powerpoint/2010/main" val="1433793038"/>
              </p:ext>
            </p:extLst>
          </p:nvPr>
        </p:nvGraphicFramePr>
        <p:xfrm>
          <a:off x="13737614" y="22292723"/>
          <a:ext cx="10989286" cy="9022397"/>
        </p:xfrm>
        <a:graphic>
          <a:graphicData uri="http://schemas.openxmlformats.org/drawingml/2006/table">
            <a:tbl>
              <a:tblPr firstRow="1" firstCol="1" bandRow="1"/>
              <a:tblGrid>
                <a:gridCol w="5436276">
                  <a:extLst>
                    <a:ext uri="{9D8B030D-6E8A-4147-A177-3AD203B41FA5}">
                      <a16:colId xmlns:a16="http://schemas.microsoft.com/office/drawing/2014/main" val="2451579879"/>
                    </a:ext>
                  </a:extLst>
                </a:gridCol>
                <a:gridCol w="1016749">
                  <a:extLst>
                    <a:ext uri="{9D8B030D-6E8A-4147-A177-3AD203B41FA5}">
                      <a16:colId xmlns:a16="http://schemas.microsoft.com/office/drawing/2014/main" val="3582837465"/>
                    </a:ext>
                  </a:extLst>
                </a:gridCol>
                <a:gridCol w="782114">
                  <a:extLst>
                    <a:ext uri="{9D8B030D-6E8A-4147-A177-3AD203B41FA5}">
                      <a16:colId xmlns:a16="http://schemas.microsoft.com/office/drawing/2014/main" val="1170234587"/>
                    </a:ext>
                  </a:extLst>
                </a:gridCol>
                <a:gridCol w="938537">
                  <a:extLst>
                    <a:ext uri="{9D8B030D-6E8A-4147-A177-3AD203B41FA5}">
                      <a16:colId xmlns:a16="http://schemas.microsoft.com/office/drawing/2014/main" val="3627477462"/>
                    </a:ext>
                  </a:extLst>
                </a:gridCol>
                <a:gridCol w="871192">
                  <a:extLst>
                    <a:ext uri="{9D8B030D-6E8A-4147-A177-3AD203B41FA5}">
                      <a16:colId xmlns:a16="http://schemas.microsoft.com/office/drawing/2014/main" val="931508455"/>
                    </a:ext>
                  </a:extLst>
                </a:gridCol>
                <a:gridCol w="972209">
                  <a:extLst>
                    <a:ext uri="{9D8B030D-6E8A-4147-A177-3AD203B41FA5}">
                      <a16:colId xmlns:a16="http://schemas.microsoft.com/office/drawing/2014/main" val="2605968047"/>
                    </a:ext>
                  </a:extLst>
                </a:gridCol>
                <a:gridCol w="972209">
                  <a:extLst>
                    <a:ext uri="{9D8B030D-6E8A-4147-A177-3AD203B41FA5}">
                      <a16:colId xmlns:a16="http://schemas.microsoft.com/office/drawing/2014/main" val="795296861"/>
                    </a:ext>
                  </a:extLst>
                </a:gridCol>
              </a:tblGrid>
              <a:tr h="681574">
                <a:tc>
                  <a:txBody>
                    <a:bodyPr/>
                    <a:lstStyle/>
                    <a:p>
                      <a:pPr algn="ctr">
                        <a:spcAft>
                          <a:spcPts val="0"/>
                        </a:spcAft>
                      </a:pPr>
                      <a:r>
                        <a:rPr lang="en-US" sz="1100" b="1" dirty="0">
                          <a:solidFill>
                            <a:srgbClr val="FFFFFF"/>
                          </a:solidFill>
                          <a:effectLst/>
                          <a:latin typeface="Calibri" panose="020F0502020204030204" pitchFamily="34" charset="0"/>
                          <a:cs typeface="Times New Roman" panose="02020603050405020304" pitchFamily="18" charset="0"/>
                        </a:rPr>
                        <a:t> </a:t>
                      </a:r>
                      <a:endParaRPr lang="en-US" sz="1100" dirty="0">
                        <a:effectLst/>
                        <a:latin typeface="Calibri" panose="020F0502020204030204" pitchFamily="34" charset="0"/>
                        <a:cs typeface="Times New Roman" panose="02020603050405020304" pitchFamily="18" charset="0"/>
                      </a:endParaRPr>
                    </a:p>
                  </a:txBody>
                  <a:tcPr marL="68580" marR="68580" marT="0" marB="0">
                    <a:lnL>
                      <a:noFill/>
                    </a:lnL>
                    <a:lnR>
                      <a:noFill/>
                    </a:lnR>
                    <a:lnT>
                      <a:noFill/>
                    </a:lnT>
                    <a:lnB>
                      <a:noFill/>
                    </a:lnB>
                    <a:solidFill>
                      <a:srgbClr val="ED7D31"/>
                    </a:solidFill>
                  </a:tcPr>
                </a:tc>
                <a:tc gridSpan="3">
                  <a:txBody>
                    <a:bodyPr/>
                    <a:lstStyle/>
                    <a:p>
                      <a:pPr algn="ctr">
                        <a:spcAft>
                          <a:spcPts val="0"/>
                        </a:spcAft>
                      </a:pPr>
                      <a:r>
                        <a:rPr lang="en-US" sz="2000" b="1" dirty="0">
                          <a:solidFill>
                            <a:srgbClr val="FFFFFF"/>
                          </a:solidFill>
                          <a:effectLst/>
                          <a:latin typeface="Calibri" panose="020F0502020204030204" pitchFamily="34" charset="0"/>
                          <a:cs typeface="Times New Roman" panose="02020603050405020304" pitchFamily="18" charset="0"/>
                        </a:rPr>
                        <a:t>Cigarette Smoking</a:t>
                      </a:r>
                      <a:endParaRPr lang="en-US" sz="2000" b="1" dirty="0">
                        <a:effectLst/>
                        <a:latin typeface="Calibri" panose="020F0502020204030204" pitchFamily="34" charset="0"/>
                        <a:cs typeface="Times New Roman" panose="02020603050405020304" pitchFamily="18" charset="0"/>
                      </a:endParaRPr>
                    </a:p>
                  </a:txBody>
                  <a:tcPr marL="68580" marR="68580" marT="0" marB="0">
                    <a:lnL>
                      <a:noFill/>
                    </a:lnL>
                    <a:lnR>
                      <a:noFill/>
                    </a:lnR>
                    <a:lnT>
                      <a:noFill/>
                    </a:lnT>
                    <a:lnB>
                      <a:noFill/>
                    </a:lnB>
                    <a:solidFill>
                      <a:srgbClr val="ED7D31"/>
                    </a:solidFill>
                  </a:tcPr>
                </a:tc>
                <a:tc hMerge="1">
                  <a:txBody>
                    <a:bodyPr/>
                    <a:lstStyle/>
                    <a:p>
                      <a:endParaRPr lang="en-US"/>
                    </a:p>
                  </a:txBody>
                  <a:tcPr/>
                </a:tc>
                <a:tc hMerge="1">
                  <a:txBody>
                    <a:bodyPr/>
                    <a:lstStyle/>
                    <a:p>
                      <a:endParaRPr lang="en-US"/>
                    </a:p>
                  </a:txBody>
                  <a:tcPr/>
                </a:tc>
                <a:tc gridSpan="3">
                  <a:txBody>
                    <a:bodyPr/>
                    <a:lstStyle/>
                    <a:p>
                      <a:pPr algn="ctr">
                        <a:spcAft>
                          <a:spcPts val="0"/>
                        </a:spcAft>
                      </a:pPr>
                      <a:r>
                        <a:rPr lang="en-US" sz="2000" b="1" dirty="0">
                          <a:solidFill>
                            <a:srgbClr val="FFFFFF"/>
                          </a:solidFill>
                          <a:effectLst/>
                          <a:latin typeface="Calibri" panose="020F0502020204030204" pitchFamily="34" charset="0"/>
                          <a:cs typeface="Times New Roman" panose="02020603050405020304" pitchFamily="18" charset="0"/>
                        </a:rPr>
                        <a:t>Electronic Vapor Product</a:t>
                      </a:r>
                      <a:endParaRPr lang="en-US" sz="2000" dirty="0">
                        <a:effectLst/>
                        <a:latin typeface="Calibri" panose="020F0502020204030204" pitchFamily="34" charset="0"/>
                        <a:cs typeface="Times New Roman" panose="02020603050405020304" pitchFamily="18" charset="0"/>
                      </a:endParaRPr>
                    </a:p>
                  </a:txBody>
                  <a:tcPr marL="68580" marR="68580" marT="0" marB="0">
                    <a:lnL>
                      <a:noFill/>
                    </a:lnL>
                    <a:lnR>
                      <a:noFill/>
                    </a:lnR>
                    <a:lnT>
                      <a:noFill/>
                    </a:lnT>
                    <a:lnB>
                      <a:noFill/>
                    </a:lnB>
                    <a:solidFill>
                      <a:srgbClr val="ED7D3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40146646"/>
                  </a:ext>
                </a:extLst>
              </a:tr>
              <a:tr h="681574">
                <a:tc rowSpan="2">
                  <a:txBody>
                    <a:bodyPr/>
                    <a:lstStyle/>
                    <a:p>
                      <a:pPr marL="0" marR="0">
                        <a:lnSpc>
                          <a:spcPct val="115000"/>
                        </a:lnSpc>
                        <a:spcBef>
                          <a:spcPts val="0"/>
                        </a:spcBef>
                        <a:spcAft>
                          <a:spcPts val="1000"/>
                        </a:spcAft>
                      </a:pPr>
                      <a:r>
                        <a:rPr lang="en-US" sz="1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Explanatory Variable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ED7D31"/>
                    </a:solidFill>
                  </a:tcPr>
                </a:tc>
                <a:tc rowSpan="2">
                  <a:txBody>
                    <a:bodyPr/>
                    <a:lstStyle/>
                    <a:p>
                      <a:pPr marL="0" marR="0" algn="ctr">
                        <a:lnSpc>
                          <a:spcPct val="115000"/>
                        </a:lnSpc>
                        <a:spcBef>
                          <a:spcPts val="0"/>
                        </a:spcBef>
                        <a:spcAft>
                          <a:spcPts val="1000"/>
                        </a:spcAft>
                      </a:pPr>
                      <a:r>
                        <a:rPr lang="en-US"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Odds Ratio</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ED7D31"/>
                    </a:solidFill>
                  </a:tcPr>
                </a:tc>
                <a:tc gridSpan="2">
                  <a:txBody>
                    <a:bodyPr/>
                    <a:lstStyle/>
                    <a:p>
                      <a:pPr marL="0" marR="0" algn="ctr">
                        <a:lnSpc>
                          <a:spcPct val="115000"/>
                        </a:lnSpc>
                        <a:spcBef>
                          <a:spcPts val="0"/>
                        </a:spcBef>
                        <a:spcAft>
                          <a:spcPts val="1000"/>
                        </a:spcAft>
                      </a:pPr>
                      <a:r>
                        <a:rPr lang="en-US"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Odds Ratio by Gender</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ED7D31"/>
                    </a:solidFill>
                  </a:tcPr>
                </a:tc>
                <a:tc hMerge="1">
                  <a:txBody>
                    <a:bodyPr/>
                    <a:lstStyle/>
                    <a:p>
                      <a:endParaRPr lang="en-US"/>
                    </a:p>
                  </a:txBody>
                  <a:tcPr/>
                </a:tc>
                <a:tc rowSpan="2">
                  <a:txBody>
                    <a:bodyPr/>
                    <a:lstStyle/>
                    <a:p>
                      <a:pPr marL="0" marR="0" algn="ctr">
                        <a:lnSpc>
                          <a:spcPct val="115000"/>
                        </a:lnSpc>
                        <a:spcBef>
                          <a:spcPts val="0"/>
                        </a:spcBef>
                        <a:spcAft>
                          <a:spcPts val="1000"/>
                        </a:spcAft>
                      </a:pPr>
                      <a:r>
                        <a:rPr lang="en-US"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Odds Ratio</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ED7D31"/>
                    </a:solidFill>
                  </a:tcPr>
                </a:tc>
                <a:tc gridSpan="2">
                  <a:txBody>
                    <a:bodyPr/>
                    <a:lstStyle/>
                    <a:p>
                      <a:pPr marL="0" marR="0" algn="ctr">
                        <a:lnSpc>
                          <a:spcPct val="115000"/>
                        </a:lnSpc>
                        <a:spcBef>
                          <a:spcPts val="0"/>
                        </a:spcBef>
                        <a:spcAft>
                          <a:spcPts val="1000"/>
                        </a:spcAft>
                      </a:pPr>
                      <a:r>
                        <a:rPr lang="en-US" sz="15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Odds Ratio by Gender</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ED7D31"/>
                    </a:solidFill>
                  </a:tcPr>
                </a:tc>
                <a:tc hMerge="1">
                  <a:txBody>
                    <a:bodyPr/>
                    <a:lstStyle/>
                    <a:p>
                      <a:endParaRPr lang="en-US"/>
                    </a:p>
                  </a:txBody>
                  <a:tcPr/>
                </a:tc>
                <a:extLst>
                  <a:ext uri="{0D108BD9-81ED-4DB2-BD59-A6C34878D82A}">
                    <a16:rowId xmlns:a16="http://schemas.microsoft.com/office/drawing/2014/main" val="2823978350"/>
                  </a:ext>
                </a:extLst>
              </a:tr>
              <a:tr h="68157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1000"/>
                        </a:spcAft>
                      </a:pPr>
                      <a:r>
                        <a:rPr lang="en-US"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Female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ED7D31"/>
                    </a:solidFill>
                  </a:tcPr>
                </a:tc>
                <a:tc>
                  <a:txBody>
                    <a:bodyPr/>
                    <a:lstStyle/>
                    <a:p>
                      <a:pPr marL="0" marR="0" algn="ctr">
                        <a:lnSpc>
                          <a:spcPct val="115000"/>
                        </a:lnSpc>
                        <a:spcBef>
                          <a:spcPts val="0"/>
                        </a:spcBef>
                        <a:spcAft>
                          <a:spcPts val="1000"/>
                        </a:spcAft>
                      </a:pPr>
                      <a:r>
                        <a:rPr lang="en-US"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Male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ED7D31"/>
                    </a:solidFill>
                  </a:tcPr>
                </a:tc>
                <a:tc vMerge="1">
                  <a:txBody>
                    <a:bodyPr/>
                    <a:lstStyle/>
                    <a:p>
                      <a:endParaRPr lang="en-US"/>
                    </a:p>
                  </a:txBody>
                  <a:tcPr/>
                </a:tc>
                <a:tc>
                  <a:txBody>
                    <a:bodyPr/>
                    <a:lstStyle/>
                    <a:p>
                      <a:pPr marL="0" marR="0" algn="ctr">
                        <a:lnSpc>
                          <a:spcPct val="115000"/>
                        </a:lnSpc>
                        <a:spcBef>
                          <a:spcPts val="0"/>
                        </a:spcBef>
                        <a:spcAft>
                          <a:spcPts val="1000"/>
                        </a:spcAft>
                      </a:pPr>
                      <a:r>
                        <a:rPr lang="en-US"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Female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ED7D31"/>
                    </a:solidFill>
                  </a:tcPr>
                </a:tc>
                <a:tc>
                  <a:txBody>
                    <a:bodyPr/>
                    <a:lstStyle/>
                    <a:p>
                      <a:pPr marL="0" marR="0" algn="ctr">
                        <a:lnSpc>
                          <a:spcPct val="115000"/>
                        </a:lnSpc>
                        <a:spcBef>
                          <a:spcPts val="0"/>
                        </a:spcBef>
                        <a:spcAft>
                          <a:spcPts val="1000"/>
                        </a:spcAft>
                      </a:pPr>
                      <a:r>
                        <a:rPr lang="en-US"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Male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solidFill>
                      <a:srgbClr val="ED7D31"/>
                    </a:solidFill>
                  </a:tcPr>
                </a:tc>
                <a:extLst>
                  <a:ext uri="{0D108BD9-81ED-4DB2-BD59-A6C34878D82A}">
                    <a16:rowId xmlns:a16="http://schemas.microsoft.com/office/drawing/2014/main" val="1261030406"/>
                  </a:ext>
                </a:extLst>
              </a:tr>
              <a:tr h="757021">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In the 12 months, felt so sad or hopeless almost every day for two weeks or more in a row that they stopped doing some usual activities</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a:noFill/>
                    </a:lnT>
                    <a:lnB w="12700" cap="flat" cmpd="sng" algn="ctr">
                      <a:solidFill>
                        <a:srgbClr val="F4B083"/>
                      </a:solidFill>
                      <a:prstDash val="solid"/>
                      <a:round/>
                      <a:headEnd type="none" w="med" len="med"/>
                      <a:tailEnd type="none" w="med" len="med"/>
                    </a:lnB>
                    <a:solidFill>
                      <a:srgbClr val="FBE4D5"/>
                    </a:solidFill>
                  </a:tcPr>
                </a:tc>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a:noFill/>
                    </a:lnT>
                    <a:lnB w="12700" cap="flat" cmpd="sng" algn="ctr">
                      <a:solidFill>
                        <a:srgbClr val="F4B083"/>
                      </a:solidFill>
                      <a:prstDash val="solid"/>
                      <a:round/>
                      <a:headEnd type="none" w="med" len="med"/>
                      <a:tailEnd type="none" w="med" len="med"/>
                    </a:lnB>
                    <a:solidFill>
                      <a:srgbClr val="FBE4D5"/>
                    </a:solidFill>
                  </a:tcPr>
                </a:tc>
                <a:tc>
                  <a:txBody>
                    <a:bodyPr/>
                    <a:lstStyle/>
                    <a:p>
                      <a:pPr marL="0" marR="0" algn="ctr">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5.03*</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a:noFill/>
                    </a:lnT>
                    <a:lnB w="12700" cap="flat" cmpd="sng" algn="ctr">
                      <a:solidFill>
                        <a:srgbClr val="F4B083"/>
                      </a:solidFill>
                      <a:prstDash val="solid"/>
                      <a:round/>
                      <a:headEnd type="none" w="med" len="med"/>
                      <a:tailEnd type="none" w="med" len="med"/>
                    </a:lnB>
                    <a:solidFill>
                      <a:srgbClr val="FBE4D5"/>
                    </a:solidFill>
                  </a:tcPr>
                </a:tc>
                <a:tc>
                  <a:txBody>
                    <a:bodyPr/>
                    <a:lstStyle/>
                    <a:p>
                      <a:pPr marL="0" marR="0" algn="ctr">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3.83*</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a:noFill/>
                    </a:lnT>
                    <a:lnB w="12700" cap="flat" cmpd="sng" algn="ctr">
                      <a:solidFill>
                        <a:srgbClr val="F4B083"/>
                      </a:solidFill>
                      <a:prstDash val="solid"/>
                      <a:round/>
                      <a:headEnd type="none" w="med" len="med"/>
                      <a:tailEnd type="none" w="med" len="med"/>
                    </a:lnB>
                    <a:solidFill>
                      <a:srgbClr val="FBE4D5"/>
                    </a:solidFill>
                  </a:tcPr>
                </a:tc>
                <a:tc>
                  <a:txBody>
                    <a:bodyPr/>
                    <a:lstStyle/>
                    <a:p>
                      <a:pPr marL="0" marR="0">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a:noFill/>
                    </a:lnT>
                    <a:lnB w="12700" cap="flat" cmpd="sng" algn="ctr">
                      <a:solidFill>
                        <a:srgbClr val="F4B083"/>
                      </a:solidFill>
                      <a:prstDash val="solid"/>
                      <a:round/>
                      <a:headEnd type="none" w="med" len="med"/>
                      <a:tailEnd type="none" w="med" len="med"/>
                    </a:lnB>
                    <a:solidFill>
                      <a:srgbClr val="FBE4D5"/>
                    </a:solidFill>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2.66*</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a:noFill/>
                    </a:lnT>
                    <a:lnB w="12700" cap="flat" cmpd="sng" algn="ctr">
                      <a:solidFill>
                        <a:srgbClr val="F4B083"/>
                      </a:solidFill>
                      <a:prstDash val="solid"/>
                      <a:round/>
                      <a:headEnd type="none" w="med" len="med"/>
                      <a:tailEnd type="none" w="med" len="med"/>
                    </a:lnB>
                    <a:solidFill>
                      <a:srgbClr val="FBE4D5"/>
                    </a:solidFill>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2.11*</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a:noFill/>
                    </a:lnT>
                    <a:lnB w="12700" cap="flat" cmpd="sng" algn="ctr">
                      <a:solidFill>
                        <a:srgbClr val="F4B083"/>
                      </a:solidFill>
                      <a:prstDash val="solid"/>
                      <a:round/>
                      <a:headEnd type="none" w="med" len="med"/>
                      <a:tailEnd type="none" w="med" len="med"/>
                    </a:lnB>
                    <a:solidFill>
                      <a:srgbClr val="FBE4D5"/>
                    </a:solidFill>
                  </a:tcPr>
                </a:tc>
                <a:extLst>
                  <a:ext uri="{0D108BD9-81ED-4DB2-BD59-A6C34878D82A}">
                    <a16:rowId xmlns:a16="http://schemas.microsoft.com/office/drawing/2014/main" val="2569352445"/>
                  </a:ext>
                </a:extLst>
              </a:tr>
              <a:tr h="499651">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In the past 12 months, ever seriously considered attempting suicide</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4.08*</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2.56*</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2.00*</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extLst>
                  <a:ext uri="{0D108BD9-81ED-4DB2-BD59-A6C34878D82A}">
                    <a16:rowId xmlns:a16="http://schemas.microsoft.com/office/drawing/2014/main" val="2302894240"/>
                  </a:ext>
                </a:extLst>
              </a:tr>
              <a:tr h="499651">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In the past 12 months, made a plan about how they would attempt suicide</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2.64*</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marL="0" marR="0">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marL="0" marR="0" algn="ctr">
                        <a:lnSpc>
                          <a:spcPct val="150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2.34*</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marL="0" marR="0">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extLst>
                  <a:ext uri="{0D108BD9-81ED-4DB2-BD59-A6C34878D82A}">
                    <a16:rowId xmlns:a16="http://schemas.microsoft.com/office/drawing/2014/main" val="2963733320"/>
                  </a:ext>
                </a:extLst>
              </a:tr>
              <a:tr h="301029">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In the past 12 months, attempted suicide</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5.48*</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c>
                  <a:txBody>
                    <a:bodyPr/>
                    <a:lstStyle/>
                    <a:p>
                      <a:pPr marL="0" marR="0" algn="ctr">
                        <a:lnSpc>
                          <a:spcPct val="150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2.38*</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extLst>
                  <a:ext uri="{0D108BD9-81ED-4DB2-BD59-A6C34878D82A}">
                    <a16:rowId xmlns:a16="http://schemas.microsoft.com/office/drawing/2014/main" val="1641614021"/>
                  </a:ext>
                </a:extLst>
              </a:tr>
              <a:tr h="499651">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In the past 12 months, purposely hurt themselves without wanting to die, such as cutting or burning themselves on purpose</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marL="0" marR="0" algn="ctr">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0.59*</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marL="0" marR="0">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marL="0" marR="0">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marL="0" marR="0" algn="ctr">
                        <a:lnSpc>
                          <a:spcPct val="150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2.49*</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extLst>
                  <a:ext uri="{0D108BD9-81ED-4DB2-BD59-A6C34878D82A}">
                    <a16:rowId xmlns:a16="http://schemas.microsoft.com/office/drawing/2014/main" val="2161809469"/>
                  </a:ext>
                </a:extLst>
              </a:tr>
              <a:tr h="301029">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Smoked a whole cigarette before age 13</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1.20</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c>
                  <a:txBody>
                    <a:bodyPr/>
                    <a:lstStyle/>
                    <a:p>
                      <a:pPr marL="0" marR="0" algn="ctr">
                        <a:lnSpc>
                          <a:spcPct val="150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1.00</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extLst>
                  <a:ext uri="{0D108BD9-81ED-4DB2-BD59-A6C34878D82A}">
                    <a16:rowId xmlns:a16="http://schemas.microsoft.com/office/drawing/2014/main" val="1992590096"/>
                  </a:ext>
                </a:extLst>
              </a:tr>
              <a:tr h="499651">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In the past 12 months, were taught in any class about the dangers of tobacco use</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0.73*</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marL="0" marR="0">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marL="0" marR="0" algn="ctr">
                        <a:lnSpc>
                          <a:spcPct val="150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Not tested</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marL="0" marR="0">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extLst>
                  <a:ext uri="{0D108BD9-81ED-4DB2-BD59-A6C34878D82A}">
                    <a16:rowId xmlns:a16="http://schemas.microsoft.com/office/drawing/2014/main" val="2535355472"/>
                  </a:ext>
                </a:extLst>
              </a:tr>
              <a:tr h="499651">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Parents say it would be “a little bit wrong” or “not wrong at all” for their high school child to smoke cigarettes</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7.92*</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10.24*</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c>
                  <a:txBody>
                    <a:bodyPr/>
                    <a:lstStyle/>
                    <a:p>
                      <a:pPr marL="0" marR="0" algn="ctr">
                        <a:lnSpc>
                          <a:spcPct val="150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4.24*</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extLst>
                  <a:ext uri="{0D108BD9-81ED-4DB2-BD59-A6C34878D82A}">
                    <a16:rowId xmlns:a16="http://schemas.microsoft.com/office/drawing/2014/main" val="3901414935"/>
                  </a:ext>
                </a:extLst>
              </a:tr>
              <a:tr h="757021">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Think there is “no risk” or “slight risk” of people harming themselves (physically or in other ways) if they smoke one or more packs of cigarettes per day</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3.71*</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marL="0" marR="0">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marL="0" marR="0">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marL="0" marR="0" algn="ctr">
                        <a:lnSpc>
                          <a:spcPct val="150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2.27*</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marL="0" marR="0">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extLst>
                  <a:ext uri="{0D108BD9-81ED-4DB2-BD59-A6C34878D82A}">
                    <a16:rowId xmlns:a16="http://schemas.microsoft.com/office/drawing/2014/main" val="1501012781"/>
                  </a:ext>
                </a:extLst>
              </a:tr>
              <a:tr h="499651">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Think it is “sort of easy” or “very easy” to get some cigarettes if they wanted</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6.95*</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c>
                  <a:txBody>
                    <a:bodyPr/>
                    <a:lstStyle/>
                    <a:p>
                      <a:pPr marL="0" marR="0" algn="ctr">
                        <a:lnSpc>
                          <a:spcPct val="150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4.91*</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extLst>
                  <a:ext uri="{0D108BD9-81ED-4DB2-BD59-A6C34878D82A}">
                    <a16:rowId xmlns:a16="http://schemas.microsoft.com/office/drawing/2014/main" val="61872520"/>
                  </a:ext>
                </a:extLst>
              </a:tr>
              <a:tr h="757021">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See tobacco industry advertisements on signs or poster boards “a lot” when they go to a supermarket, grocery store, convenience store, or gas station mini-mart</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1.94*</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marL="0" marR="0">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marL="0" marR="0">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marL="0" marR="0">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Not tested</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marL="0" marR="0">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extLst>
                  <a:ext uri="{0D108BD9-81ED-4DB2-BD59-A6C34878D82A}">
                    <a16:rowId xmlns:a16="http://schemas.microsoft.com/office/drawing/2014/main" val="540554230"/>
                  </a:ext>
                </a:extLst>
              </a:tr>
              <a:tr h="499651">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In the past 12 months, had a doctor or someone in a doctor’s office talk to them about the dangers of tobacco use</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0.76*</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c>
                  <a:txBody>
                    <a:bodyPr/>
                    <a:lstStyle/>
                    <a:p>
                      <a:pPr marL="0" marR="0" algn="ctr">
                        <a:lnSpc>
                          <a:spcPct val="150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1.16*</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tcPr>
                </a:tc>
                <a:extLst>
                  <a:ext uri="{0D108BD9-81ED-4DB2-BD59-A6C34878D82A}">
                    <a16:rowId xmlns:a16="http://schemas.microsoft.com/office/drawing/2014/main" val="193848005"/>
                  </a:ext>
                </a:extLst>
              </a:tr>
              <a:tr h="499651">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In the past 12 months, had a dentist or someone in a dentist’s office talk to them about the dangers of tobacco use</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marL="0" marR="0" algn="ctr">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1.07</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marL="0" marR="0">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marL="0" marR="0">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marL="0" marR="0" algn="ctr">
                        <a:lnSpc>
                          <a:spcPct val="150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1.34*</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marL="0" marR="0">
                        <a:lnSpc>
                          <a:spcPct val="115000"/>
                        </a:lnSpc>
                        <a:spcBef>
                          <a:spcPts val="0"/>
                        </a:spcBef>
                        <a:spcAft>
                          <a:spcPts val="100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tc>
                  <a:txBody>
                    <a:bodyPr/>
                    <a:lstStyle/>
                    <a:p>
                      <a:pPr marL="0" marR="0">
                        <a:lnSpc>
                          <a:spcPct val="115000"/>
                        </a:lnSpc>
                        <a:spcBef>
                          <a:spcPts val="0"/>
                        </a:spcBef>
                        <a:spcAft>
                          <a:spcPts val="10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F4B083"/>
                      </a:solidFill>
                      <a:prstDash val="solid"/>
                      <a:round/>
                      <a:headEnd type="none" w="med" len="med"/>
                      <a:tailEnd type="none" w="med" len="med"/>
                    </a:lnL>
                    <a:lnR w="12700" cap="flat" cmpd="sng" algn="ctr">
                      <a:solidFill>
                        <a:srgbClr val="F4B083"/>
                      </a:solidFill>
                      <a:prstDash val="solid"/>
                      <a:round/>
                      <a:headEnd type="none" w="med" len="med"/>
                      <a:tailEnd type="none" w="med" len="med"/>
                    </a:lnR>
                    <a:lnT w="12700" cap="flat" cmpd="sng" algn="ctr">
                      <a:solidFill>
                        <a:srgbClr val="F4B083"/>
                      </a:solidFill>
                      <a:prstDash val="solid"/>
                      <a:round/>
                      <a:headEnd type="none" w="med" len="med"/>
                      <a:tailEnd type="none" w="med" len="med"/>
                    </a:lnT>
                    <a:lnB w="12700" cap="flat" cmpd="sng" algn="ctr">
                      <a:solidFill>
                        <a:srgbClr val="F4B083"/>
                      </a:solidFill>
                      <a:prstDash val="solid"/>
                      <a:round/>
                      <a:headEnd type="none" w="med" len="med"/>
                      <a:tailEnd type="none" w="med" len="med"/>
                    </a:lnB>
                    <a:solidFill>
                      <a:srgbClr val="FBE4D5"/>
                    </a:solidFill>
                  </a:tcPr>
                </a:tc>
                <a:extLst>
                  <a:ext uri="{0D108BD9-81ED-4DB2-BD59-A6C34878D82A}">
                    <a16:rowId xmlns:a16="http://schemas.microsoft.com/office/drawing/2014/main" val="1576186694"/>
                  </a:ext>
                </a:extLst>
              </a:tr>
            </a:tbl>
          </a:graphicData>
        </a:graphic>
      </p:graphicFrame>
      <p:sp>
        <p:nvSpPr>
          <p:cNvPr id="9" name="Rectangle 1">
            <a:extLst>
              <a:ext uri="{FF2B5EF4-FFF2-40B4-BE49-F238E27FC236}">
                <a16:creationId xmlns:a16="http://schemas.microsoft.com/office/drawing/2014/main" id="{D7D31A83-48C8-4952-A692-E300B43B08C8}"/>
              </a:ext>
            </a:extLst>
          </p:cNvPr>
          <p:cNvSpPr>
            <a:spLocks noChangeArrowheads="1"/>
          </p:cNvSpPr>
          <p:nvPr/>
        </p:nvSpPr>
        <p:spPr bwMode="auto">
          <a:xfrm>
            <a:off x="13888934" y="21423797"/>
            <a:ext cx="10706663"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hangingPunct="0"/>
            <a:r>
              <a:rPr lang="en-US" altLang="en-US" sz="2600" dirty="0">
                <a:latin typeface="Calibri" panose="020F0502020204030204" pitchFamily="34" charset="0"/>
                <a:ea typeface="Calibri" panose="020F0502020204030204" pitchFamily="34" charset="0"/>
                <a:cs typeface="Times New Roman" panose="02020603050405020304" pitchFamily="18" charset="0"/>
              </a:rPr>
              <a:t>Table 1. </a:t>
            </a:r>
            <a:r>
              <a:rPr lang="en-US" altLang="en-US" sz="2600">
                <a:latin typeface="Calibri" panose="020F0502020204030204" pitchFamily="34" charset="0"/>
                <a:ea typeface="Calibri" panose="020F0502020204030204" pitchFamily="34" charset="0"/>
                <a:cs typeface="Times New Roman" panose="02020603050405020304" pitchFamily="18" charset="0"/>
              </a:rPr>
              <a:t>Associations between Predictor Variables and Any Cigarette Smoking or Electronic Vapor Product Use in the Past 30 Days, Overall and by Gender</a:t>
            </a:r>
            <a:endParaRPr kumimoji="0" lang="en-US" altLang="en-US" sz="2600" b="0" i="0" u="none" strike="noStrike" cap="none" normalizeH="0" baseline="0" dirty="0">
              <a:ln>
                <a:noFill/>
              </a:ln>
              <a:solidFill>
                <a:schemeClr val="tx1"/>
              </a:solidFill>
              <a:effectLst/>
            </a:endParaRPr>
          </a:p>
        </p:txBody>
      </p:sp>
      <p:sp>
        <p:nvSpPr>
          <p:cNvPr id="10" name="TextBox 9">
            <a:extLst>
              <a:ext uri="{FF2B5EF4-FFF2-40B4-BE49-F238E27FC236}">
                <a16:creationId xmlns:a16="http://schemas.microsoft.com/office/drawing/2014/main" id="{69F24F63-752A-4A79-A5C2-42EDE5101658}"/>
              </a:ext>
            </a:extLst>
          </p:cNvPr>
          <p:cNvSpPr txBox="1"/>
          <p:nvPr/>
        </p:nvSpPr>
        <p:spPr>
          <a:xfrm>
            <a:off x="38335821" y="7594609"/>
            <a:ext cx="12252293" cy="5632311"/>
          </a:xfrm>
          <a:prstGeom prst="rect">
            <a:avLst/>
          </a:prstGeom>
          <a:solidFill>
            <a:schemeClr val="bg1">
              <a:lumMod val="95000"/>
            </a:schemeClr>
          </a:solidFill>
        </p:spPr>
        <p:txBody>
          <a:bodyPr wrap="square" rtlCol="0">
            <a:spAutoFit/>
          </a:bodyPr>
          <a:lstStyle/>
          <a:p>
            <a:pPr>
              <a:lnSpc>
                <a:spcPct val="150000"/>
              </a:lnSpc>
            </a:pPr>
            <a:r>
              <a:rPr lang="en-US" sz="4000" dirty="0"/>
              <a:t>The results show that smoking may be a pointer to deeper mental health issues among youth. Those who reported receiving doctors or dentists’ advice on smoking had lower cigarette smoking rates but higher e-cigarette smoking rates. The cross sectional nature of the study limits our ability to infer causality.  </a:t>
            </a:r>
          </a:p>
        </p:txBody>
      </p:sp>
      <p:sp>
        <p:nvSpPr>
          <p:cNvPr id="11" name="TextBox 10"/>
          <p:cNvSpPr txBox="1"/>
          <p:nvPr/>
        </p:nvSpPr>
        <p:spPr>
          <a:xfrm>
            <a:off x="13737614" y="31386225"/>
            <a:ext cx="2553266" cy="461665"/>
          </a:xfrm>
          <a:prstGeom prst="rect">
            <a:avLst/>
          </a:prstGeom>
          <a:noFill/>
        </p:spPr>
        <p:txBody>
          <a:bodyPr wrap="square" rtlCol="0">
            <a:spAutoFit/>
          </a:bodyPr>
          <a:lstStyle/>
          <a:p>
            <a:r>
              <a:rPr lang="en-US" dirty="0"/>
              <a:t>*p&lt;0.05.</a:t>
            </a:r>
          </a:p>
        </p:txBody>
      </p:sp>
      <p:sp>
        <p:nvSpPr>
          <p:cNvPr id="13" name="TextBox 12"/>
          <p:cNvSpPr txBox="1"/>
          <p:nvPr/>
        </p:nvSpPr>
        <p:spPr>
          <a:xfrm>
            <a:off x="13888934" y="6296655"/>
            <a:ext cx="10837967" cy="1107996"/>
          </a:xfrm>
          <a:prstGeom prst="rect">
            <a:avLst/>
          </a:prstGeom>
          <a:solidFill>
            <a:schemeClr val="accent3">
              <a:lumMod val="85000"/>
            </a:schemeClr>
          </a:solidFill>
        </p:spPr>
        <p:txBody>
          <a:bodyPr wrap="square" rtlCol="0">
            <a:spAutoFit/>
          </a:bodyPr>
          <a:lstStyle/>
          <a:p>
            <a:pPr algn="ctr"/>
            <a:r>
              <a:rPr lang="en-US" sz="6600" b="1" dirty="0">
                <a:solidFill>
                  <a:schemeClr val="accent2"/>
                </a:solidFill>
              </a:rPr>
              <a:t>METHODS (continued)</a:t>
            </a:r>
          </a:p>
        </p:txBody>
      </p:sp>
      <p:pic>
        <p:nvPicPr>
          <p:cNvPr id="14" name="Picture 13"/>
          <p:cNvPicPr>
            <a:picLocks noChangeAspect="1"/>
          </p:cNvPicPr>
          <p:nvPr/>
        </p:nvPicPr>
        <p:blipFill>
          <a:blip r:embed="rId5"/>
          <a:stretch>
            <a:fillRect/>
          </a:stretch>
        </p:blipFill>
        <p:spPr>
          <a:xfrm>
            <a:off x="38373921" y="28346400"/>
            <a:ext cx="6785436" cy="3353585"/>
          </a:xfrm>
          <a:prstGeom prst="rect">
            <a:avLst/>
          </a:prstGeom>
        </p:spPr>
      </p:pic>
      <p:pic>
        <p:nvPicPr>
          <p:cNvPr id="2" name="Picture 1">
            <a:extLst>
              <a:ext uri="{FF2B5EF4-FFF2-40B4-BE49-F238E27FC236}">
                <a16:creationId xmlns:a16="http://schemas.microsoft.com/office/drawing/2014/main" id="{3A0275BE-0238-4E45-B0D8-16F26C144301}"/>
              </a:ext>
            </a:extLst>
          </p:cNvPr>
          <p:cNvPicPr>
            <a:picLocks noChangeAspect="1"/>
          </p:cNvPicPr>
          <p:nvPr/>
        </p:nvPicPr>
        <p:blipFill>
          <a:blip r:embed="rId6"/>
          <a:stretch>
            <a:fillRect/>
          </a:stretch>
        </p:blipFill>
        <p:spPr>
          <a:xfrm>
            <a:off x="45159357" y="28772957"/>
            <a:ext cx="5279594" cy="2667000"/>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ADF7F9C5932BC4082179267A7F5C2AE" ma:contentTypeVersion="7" ma:contentTypeDescription="Create a new document." ma:contentTypeScope="" ma:versionID="607629d2063ed6b4390f7cbb61d2f0f7">
  <xsd:schema xmlns:xsd="http://www.w3.org/2001/XMLSchema" xmlns:xs="http://www.w3.org/2001/XMLSchema" xmlns:p="http://schemas.microsoft.com/office/2006/metadata/properties" xmlns:ns2="1a50fce9-5130-45eb-94d3-0cfc392eeb45" xmlns:ns3="2606158b-5555-4701-ac79-7c4d44078c06" targetNamespace="http://schemas.microsoft.com/office/2006/metadata/properties" ma:root="true" ma:fieldsID="5127779ba1d0be2d85308dc1b74d059a" ns2:_="" ns3:_="">
    <xsd:import namespace="1a50fce9-5130-45eb-94d3-0cfc392eeb45"/>
    <xsd:import namespace="2606158b-5555-4701-ac79-7c4d44078c0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50fce9-5130-45eb-94d3-0cfc392eeb4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606158b-5555-4701-ac79-7c4d44078c0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E86DDCA-EB3C-4F63-BBBF-EE6A1344D50D}"/>
</file>

<file path=customXml/itemProps2.xml><?xml version="1.0" encoding="utf-8"?>
<ds:datastoreItem xmlns:ds="http://schemas.openxmlformats.org/officeDocument/2006/customXml" ds:itemID="{E8B90AF9-A21C-4922-A024-D7380BBCCD9D}"/>
</file>

<file path=customXml/itemProps3.xml><?xml version="1.0" encoding="utf-8"?>
<ds:datastoreItem xmlns:ds="http://schemas.openxmlformats.org/officeDocument/2006/customXml" ds:itemID="{BF8CB100-E112-4C26-B583-499939775D25}"/>
</file>

<file path=docProps/app.xml><?xml version="1.0" encoding="utf-8"?>
<Properties xmlns="http://schemas.openxmlformats.org/officeDocument/2006/extended-properties" xmlns:vt="http://schemas.openxmlformats.org/officeDocument/2006/docPropsVTypes">
  <TotalTime>874</TotalTime>
  <Words>1009</Words>
  <Application>Microsoft Office PowerPoint</Application>
  <PresentationFormat>Custom</PresentationFormat>
  <Paragraphs>133</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Calibri</vt:lpstr>
      <vt:lpstr>Times New Roman</vt:lpstr>
      <vt:lpstr>Default Design</vt:lpstr>
      <vt:lpstr>PowerPoint Presentation</vt:lpstr>
    </vt:vector>
  </TitlesOfParts>
  <Company>University of New England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Fillyaw</dc:creator>
  <cp:lastModifiedBy>Titilola Balogun</cp:lastModifiedBy>
  <cp:revision>222</cp:revision>
  <dcterms:created xsi:type="dcterms:W3CDTF">2002-11-12T19:27:12Z</dcterms:created>
  <dcterms:modified xsi:type="dcterms:W3CDTF">2018-10-15T11:43:17Z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0x010100EADF7F9C5932BC4082179267A7F5C2AE</vt:lpwstr>
  </property>
</Properties>
</file>