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FD9"/>
    <a:srgbClr val="97B450"/>
    <a:srgbClr val="99FF33"/>
    <a:srgbClr val="003064"/>
    <a:srgbClr val="EAEAEA"/>
    <a:srgbClr val="C0C0C0"/>
    <a:srgbClr val="0046D2"/>
    <a:srgbClr val="FF0000"/>
    <a:srgbClr val="698ED9"/>
    <a:srgbClr val="A7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00" autoAdjust="0"/>
    <p:restoredTop sz="96144" autoAdjust="0"/>
  </p:normalViewPr>
  <p:slideViewPr>
    <p:cSldViewPr snapToGrid="0">
      <p:cViewPr>
        <p:scale>
          <a:sx n="50" d="100"/>
          <a:sy n="50" d="100"/>
        </p:scale>
        <p:origin x="40" y="-1556"/>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2842200" y="6096000"/>
            <a:ext cx="10477500" cy="17580429"/>
          </a:xfrm>
          <a:prstGeom prst="roundRect">
            <a:avLst>
              <a:gd name="adj" fmla="val 7000"/>
            </a:avLst>
          </a:prstGeom>
          <a:solidFill>
            <a:srgbClr val="E9EFD9"/>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11315700" y="6096000"/>
            <a:ext cx="10363200" cy="25984200"/>
          </a:xfrm>
          <a:prstGeom prst="roundRect">
            <a:avLst>
              <a:gd name="adj" fmla="val 7000"/>
            </a:avLst>
          </a:prstGeom>
          <a:solidFill>
            <a:srgbClr val="E9EFD9"/>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2108005" y="6096000"/>
            <a:ext cx="10363200" cy="25984200"/>
          </a:xfrm>
          <a:prstGeom prst="roundRect">
            <a:avLst>
              <a:gd name="adj" fmla="val 7000"/>
            </a:avLst>
          </a:prstGeom>
          <a:solidFill>
            <a:srgbClr val="E9EFD9"/>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571500" y="6181725"/>
            <a:ext cx="10363200" cy="25984200"/>
          </a:xfrm>
          <a:prstGeom prst="roundRect">
            <a:avLst>
              <a:gd name="adj" fmla="val 7000"/>
            </a:avLst>
          </a:prstGeom>
          <a:solidFill>
            <a:srgbClr val="E9EFD9"/>
          </a:solidFill>
          <a:ln w="9525">
            <a:solidFill>
              <a:schemeClr val="tx1"/>
            </a:solid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013700"/>
            <a:ext cx="9779000" cy="501676"/>
          </a:xfrm>
          <a:prstGeom prst="rect">
            <a:avLst/>
          </a:prstGeom>
          <a:noFill/>
          <a:ln w="9525">
            <a:noFill/>
            <a:miter lim="800000"/>
            <a:headEnd/>
            <a:tailEnd/>
          </a:ln>
          <a:effectLst/>
        </p:spPr>
        <p:txBody>
          <a:bodyPr>
            <a:spAutoFit/>
          </a:bodyPr>
          <a:lstStyle/>
          <a:p>
            <a:pPr algn="l" defTabSz="4389438" eaLnBrk="0" hangingPunct="0">
              <a:lnSpc>
                <a:spcPct val="95000"/>
              </a:lnSpc>
            </a:pPr>
            <a:endParaRPr lang="en-US" sz="2800" b="1" dirty="0">
              <a:latin typeface="Times New Roman" pitchFamily="18" charset="0"/>
            </a:endParaRPr>
          </a:p>
        </p:txBody>
      </p:sp>
      <p:sp>
        <p:nvSpPr>
          <p:cNvPr id="2058" name="Text Box 10"/>
          <p:cNvSpPr txBox="1">
            <a:spLocks noChangeArrowheads="1"/>
          </p:cNvSpPr>
          <p:nvPr/>
        </p:nvSpPr>
        <p:spPr bwMode="auto">
          <a:xfrm>
            <a:off x="11582400" y="6553200"/>
            <a:ext cx="9829800" cy="1200329"/>
          </a:xfrm>
          <a:prstGeom prst="rect">
            <a:avLst/>
          </a:prstGeom>
          <a:noFill/>
          <a:ln w="9525">
            <a:noFill/>
            <a:miter lim="800000"/>
            <a:headEnd/>
            <a:tailEnd/>
          </a:ln>
          <a:effectLst/>
        </p:spPr>
        <p:txBody>
          <a:bodyPr>
            <a:spAutoFit/>
          </a:bodyPr>
          <a:lstStyle/>
          <a:p>
            <a:pPr defTabSz="4389438">
              <a:spcBef>
                <a:spcPct val="50000"/>
              </a:spcBef>
            </a:pPr>
            <a:r>
              <a:rPr lang="en-US" sz="7200" b="1" dirty="0">
                <a:solidFill>
                  <a:srgbClr val="97B450"/>
                </a:solidFill>
                <a:latin typeface="Arial Nova Cond" panose="020B0506020202020204" pitchFamily="34" charset="0"/>
              </a:rPr>
              <a:t>Diffusion Theory</a:t>
            </a:r>
          </a:p>
        </p:txBody>
      </p:sp>
      <p:sp>
        <p:nvSpPr>
          <p:cNvPr id="2059" name="Text Box 11"/>
          <p:cNvSpPr txBox="1">
            <a:spLocks noChangeArrowheads="1"/>
          </p:cNvSpPr>
          <p:nvPr/>
        </p:nvSpPr>
        <p:spPr bwMode="auto">
          <a:xfrm>
            <a:off x="33223200" y="6559550"/>
            <a:ext cx="9829800" cy="1200329"/>
          </a:xfrm>
          <a:prstGeom prst="rect">
            <a:avLst/>
          </a:prstGeom>
          <a:noFill/>
          <a:ln w="9525">
            <a:noFill/>
            <a:miter lim="800000"/>
            <a:headEnd/>
            <a:tailEnd/>
          </a:ln>
          <a:effectLst/>
        </p:spPr>
        <p:txBody>
          <a:bodyPr>
            <a:spAutoFit/>
          </a:bodyPr>
          <a:lstStyle/>
          <a:p>
            <a:pPr defTabSz="4389438">
              <a:spcBef>
                <a:spcPct val="50000"/>
              </a:spcBef>
            </a:pPr>
            <a:r>
              <a:rPr lang="en-US" sz="7200" b="1" dirty="0">
                <a:solidFill>
                  <a:srgbClr val="97B450"/>
                </a:solidFill>
                <a:latin typeface="Arial Nova Cond" panose="020B0506020202020204" pitchFamily="34" charset="0"/>
              </a:rPr>
              <a:t>Diffusion Graphs</a:t>
            </a:r>
            <a:endParaRPr lang="en-US" sz="7200" b="1" dirty="0"/>
          </a:p>
        </p:txBody>
      </p:sp>
      <p:sp>
        <p:nvSpPr>
          <p:cNvPr id="2061" name="AutoShape 13"/>
          <p:cNvSpPr>
            <a:spLocks noChangeArrowheads="1"/>
          </p:cNvSpPr>
          <p:nvPr/>
        </p:nvSpPr>
        <p:spPr bwMode="auto">
          <a:xfrm>
            <a:off x="685800" y="381000"/>
            <a:ext cx="42519600" cy="5257800"/>
          </a:xfrm>
          <a:prstGeom prst="roundRect">
            <a:avLst>
              <a:gd name="adj" fmla="val 10870"/>
            </a:avLst>
          </a:prstGeom>
          <a:solidFill>
            <a:schemeClr val="tx1"/>
          </a:solidFill>
          <a:ln w="76200">
            <a:solidFill>
              <a:srgbClr val="97B450"/>
            </a:solidFill>
            <a:round/>
            <a:headEnd/>
            <a:tailEnd/>
          </a:ln>
          <a:effectLst/>
        </p:spPr>
        <p:txBody>
          <a:bodyPr wrap="none" anchor="ctr"/>
          <a:lstStyle/>
          <a:p>
            <a:pPr defTabSz="4389438"/>
            <a:endParaRPr lang="en-US">
              <a:solidFill>
                <a:schemeClr val="bg1"/>
              </a:solidFill>
            </a:endParaRPr>
          </a:p>
        </p:txBody>
      </p:sp>
      <p:sp>
        <p:nvSpPr>
          <p:cNvPr id="2064" name="Text Box 16"/>
          <p:cNvSpPr txBox="1">
            <a:spLocks noChangeArrowheads="1"/>
          </p:cNvSpPr>
          <p:nvPr/>
        </p:nvSpPr>
        <p:spPr bwMode="auto">
          <a:xfrm>
            <a:off x="685800" y="22098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3" name="Text Box 25"/>
          <p:cNvSpPr txBox="1">
            <a:spLocks noChangeArrowheads="1"/>
          </p:cNvSpPr>
          <p:nvPr/>
        </p:nvSpPr>
        <p:spPr bwMode="auto">
          <a:xfrm>
            <a:off x="22546936" y="20864335"/>
            <a:ext cx="9213850" cy="1169551"/>
          </a:xfrm>
          <a:prstGeom prst="rect">
            <a:avLst/>
          </a:prstGeom>
          <a:noFill/>
          <a:ln w="9525">
            <a:noFill/>
            <a:miter lim="800000"/>
            <a:headEnd/>
            <a:tailEnd/>
          </a:ln>
          <a:effectLst/>
        </p:spPr>
        <p:txBody>
          <a:bodyPr wrap="square">
            <a:spAutoFit/>
          </a:bodyPr>
          <a:lstStyle/>
          <a:p>
            <a:pPr defTabSz="4389438">
              <a:spcBef>
                <a:spcPct val="50000"/>
              </a:spcBef>
            </a:pPr>
            <a:r>
              <a:rPr lang="en-US" sz="7000" b="1" dirty="0">
                <a:solidFill>
                  <a:srgbClr val="97B450"/>
                </a:solidFill>
                <a:latin typeface="Arial Nova Cond" panose="020B0506020202020204" pitchFamily="34" charset="0"/>
              </a:rPr>
              <a:t>FrameLab Scoring Sheet</a:t>
            </a:r>
          </a:p>
        </p:txBody>
      </p:sp>
      <p:sp>
        <p:nvSpPr>
          <p:cNvPr id="2087" name="Text Box 39"/>
          <p:cNvSpPr txBox="1">
            <a:spLocks noChangeArrowheads="1"/>
          </p:cNvSpPr>
          <p:nvPr/>
        </p:nvSpPr>
        <p:spPr bwMode="auto">
          <a:xfrm>
            <a:off x="22297588" y="9542051"/>
            <a:ext cx="9766300" cy="11322284"/>
          </a:xfrm>
          <a:prstGeom prst="rect">
            <a:avLst/>
          </a:prstGeom>
          <a:noFill/>
          <a:ln w="57150" cmpd="thinThick">
            <a:noFill/>
            <a:miter lim="800000"/>
            <a:headEnd/>
            <a:tailEnd/>
          </a:ln>
          <a:effectLst/>
        </p:spPr>
        <p:txBody>
          <a:bodyPr lIns="61170" tIns="30584" rIns="61170" bIns="30584">
            <a:spAutoFit/>
          </a:bodyPr>
          <a:lstStyle/>
          <a:p>
            <a:pPr defTabSz="612775" eaLnBrk="0" hangingPunct="0">
              <a:lnSpc>
                <a:spcPct val="95000"/>
              </a:lnSpc>
              <a:spcAft>
                <a:spcPts val="600"/>
              </a:spcAft>
            </a:pPr>
            <a:r>
              <a:rPr lang="en-US" sz="3600" b="1" dirty="0">
                <a:latin typeface="Arial Nova Cond" panose="020B0506020202020204" pitchFamily="34" charset="0"/>
              </a:rPr>
              <a:t>Recruitment of FrameLab Participants</a:t>
            </a:r>
            <a:endParaRPr lang="en-US" sz="3200" b="1" dirty="0">
              <a:latin typeface="Arial Nova Cond" panose="020B0506020202020204" pitchFamily="34" charset="0"/>
            </a:endParaRPr>
          </a:p>
          <a:p>
            <a:pPr algn="l" defTabSz="612775" eaLnBrk="0" hangingPunct="0">
              <a:lnSpc>
                <a:spcPct val="95000"/>
              </a:lnSpc>
            </a:pPr>
            <a:r>
              <a:rPr lang="en-US" sz="3200" i="1" dirty="0">
                <a:latin typeface="Arial Nova Cond" panose="020B0506020202020204" pitchFamily="34" charset="0"/>
              </a:rPr>
              <a:t>Outreach Letter</a:t>
            </a:r>
          </a:p>
          <a:p>
            <a:pPr algn="l" defTabSz="612775" eaLnBrk="0" hangingPunct="0">
              <a:spcAft>
                <a:spcPts val="800"/>
              </a:spcAft>
            </a:pPr>
            <a:r>
              <a:rPr lang="en-US" sz="2800" dirty="0">
                <a:latin typeface="Arial Nova Cond" panose="020B0506020202020204" pitchFamily="34" charset="0"/>
              </a:rPr>
              <a:t>In an effort to recruit early adopters who would best communicate the </a:t>
            </a:r>
            <a:r>
              <a:rPr lang="en-US" sz="2800" i="1" dirty="0">
                <a:latin typeface="Arial Nova Cond" panose="020B0506020202020204" pitchFamily="34" charset="0"/>
              </a:rPr>
              <a:t>Reframing Aging</a:t>
            </a:r>
            <a:r>
              <a:rPr lang="en-US" sz="2800" dirty="0">
                <a:latin typeface="Arial Nova Cond" panose="020B0506020202020204" pitchFamily="34" charset="0"/>
              </a:rPr>
              <a:t> innovation to other early adopters and the potential early adopting majority, Maine Community Foundation sent an outreach letter asking an array of stakeholders to nominate FrameLab participants who would most likely embody the characteristics of Gladwell’s </a:t>
            </a:r>
            <a:r>
              <a:rPr lang="en-US" sz="2800" i="1" dirty="0">
                <a:latin typeface="Arial Nova Cond" panose="020B0506020202020204" pitchFamily="34" charset="0"/>
              </a:rPr>
              <a:t>connectors, mavens, or salespersons</a:t>
            </a:r>
            <a:r>
              <a:rPr lang="en-US" sz="2800" dirty="0">
                <a:latin typeface="Arial Nova Cond" panose="020B0506020202020204" pitchFamily="34" charset="0"/>
              </a:rPr>
              <a:t>.</a:t>
            </a:r>
            <a:endParaRPr lang="en-US" sz="3200" i="1" dirty="0">
              <a:latin typeface="Arial Nova Cond" panose="020B0506020202020204" pitchFamily="34" charset="0"/>
            </a:endParaRPr>
          </a:p>
          <a:p>
            <a:pPr algn="l" defTabSz="612775" eaLnBrk="0" hangingPunct="0">
              <a:lnSpc>
                <a:spcPct val="95000"/>
              </a:lnSpc>
            </a:pPr>
            <a:r>
              <a:rPr lang="en-US" sz="3200" i="1" dirty="0">
                <a:latin typeface="Arial Nova Cond" panose="020B0506020202020204" pitchFamily="34" charset="0"/>
              </a:rPr>
              <a:t>Application for FrameLab</a:t>
            </a:r>
            <a:endParaRPr lang="en-US" sz="3200" dirty="0">
              <a:latin typeface="Arial Nova Cond" panose="020B0506020202020204" pitchFamily="34" charset="0"/>
            </a:endParaRPr>
          </a:p>
          <a:p>
            <a:pPr algn="l" defTabSz="612775" eaLnBrk="0" hangingPunct="0">
              <a:spcAft>
                <a:spcPts val="800"/>
              </a:spcAft>
            </a:pPr>
            <a:r>
              <a:rPr lang="en-US" sz="2800" dirty="0">
                <a:latin typeface="Arial Nova Cond" panose="020B0506020202020204" pitchFamily="34" charset="0"/>
              </a:rPr>
              <a:t>The application for participation in FrameLab asked applicants to identify which sector of aging they were most closely connected with (e.g. health care, social service, higher education, government) in order to attract a broad, heterophilous group of participants. Applicants were asked to commit to the entire FrameLab training to insure fidelity to, and continuity of, the FrameLab training in the long term. Over 90 applications were received for approximately 50 FrameLab openings.</a:t>
            </a:r>
            <a:endParaRPr lang="en-US" sz="3200" i="1" dirty="0">
              <a:latin typeface="Arial Nova Cond" panose="020B0506020202020204" pitchFamily="34" charset="0"/>
            </a:endParaRPr>
          </a:p>
          <a:p>
            <a:pPr algn="l" defTabSz="612775" eaLnBrk="0" hangingPunct="0">
              <a:lnSpc>
                <a:spcPct val="95000"/>
              </a:lnSpc>
            </a:pPr>
            <a:r>
              <a:rPr lang="en-US" sz="3200" i="1" dirty="0">
                <a:latin typeface="Arial Nova Cond" panose="020B0506020202020204" pitchFamily="34" charset="0"/>
              </a:rPr>
              <a:t>Scoring of FrameLab Applicants</a:t>
            </a:r>
            <a:endParaRPr lang="en-US" sz="3200" dirty="0">
              <a:latin typeface="Arial Nova Cond" panose="020B0506020202020204" pitchFamily="34" charset="0"/>
            </a:endParaRPr>
          </a:p>
          <a:p>
            <a:pPr algn="l" defTabSz="612775" eaLnBrk="0" hangingPunct="0"/>
            <a:r>
              <a:rPr lang="en-US" sz="2800" dirty="0">
                <a:latin typeface="Arial Nova Cond" panose="020B0506020202020204" pitchFamily="34" charset="0"/>
              </a:rPr>
              <a:t>The FrameLab application scorecard incorporated Diffusion Theory principles and scored applicants according to how likely they were to be higher in their community’s or organization’s social system; how likely they were to be one of Gladwell’s archetypes; how likely they were to be an opinion leader and influential in the community; and how likely they were to interface with aging communications in their organization, community, or around the state.</a:t>
            </a:r>
          </a:p>
        </p:txBody>
      </p:sp>
      <p:sp>
        <p:nvSpPr>
          <p:cNvPr id="2090" name="Text Box 42"/>
          <p:cNvSpPr txBox="1">
            <a:spLocks noChangeArrowheads="1"/>
          </p:cNvSpPr>
          <p:nvPr/>
        </p:nvSpPr>
        <p:spPr bwMode="auto">
          <a:xfrm>
            <a:off x="771156" y="6663413"/>
            <a:ext cx="9829800" cy="1118255"/>
          </a:xfrm>
          <a:prstGeom prst="rect">
            <a:avLst/>
          </a:prstGeom>
          <a:noFill/>
          <a:ln w="9525">
            <a:noFill/>
            <a:miter lim="800000"/>
            <a:headEnd/>
            <a:tailEnd/>
          </a:ln>
          <a:effectLst/>
        </p:spPr>
        <p:txBody>
          <a:bodyPr>
            <a:spAutoFit/>
          </a:bodyPr>
          <a:lstStyle/>
          <a:p>
            <a:pPr defTabSz="4389438">
              <a:lnSpc>
                <a:spcPts val="8000"/>
              </a:lnSpc>
              <a:spcBef>
                <a:spcPts val="0"/>
              </a:spcBef>
            </a:pPr>
            <a:r>
              <a:rPr lang="en-US" sz="7200" b="1" dirty="0">
                <a:solidFill>
                  <a:srgbClr val="97B450"/>
                </a:solidFill>
                <a:latin typeface="Arial Nova Cond" panose="020B0506020202020204" pitchFamily="34" charset="0"/>
              </a:rPr>
              <a:t>FrameWorks Institute</a:t>
            </a:r>
          </a:p>
        </p:txBody>
      </p:sp>
      <p:sp>
        <p:nvSpPr>
          <p:cNvPr id="2091" name="Text Box 43"/>
          <p:cNvSpPr txBox="1">
            <a:spLocks noChangeArrowheads="1"/>
          </p:cNvSpPr>
          <p:nvPr/>
        </p:nvSpPr>
        <p:spPr bwMode="auto">
          <a:xfrm>
            <a:off x="22326600" y="6564313"/>
            <a:ext cx="9829800" cy="2977738"/>
          </a:xfrm>
          <a:prstGeom prst="rect">
            <a:avLst/>
          </a:prstGeom>
          <a:noFill/>
          <a:ln w="9525">
            <a:noFill/>
            <a:miter lim="800000"/>
            <a:headEnd/>
            <a:tailEnd/>
          </a:ln>
          <a:effectLst/>
        </p:spPr>
        <p:txBody>
          <a:bodyPr>
            <a:spAutoFit/>
          </a:bodyPr>
          <a:lstStyle/>
          <a:p>
            <a:pPr defTabSz="4389438">
              <a:lnSpc>
                <a:spcPts val="7500"/>
              </a:lnSpc>
              <a:spcBef>
                <a:spcPts val="0"/>
              </a:spcBef>
            </a:pPr>
            <a:r>
              <a:rPr lang="en-US" sz="7200" b="1" dirty="0">
                <a:solidFill>
                  <a:srgbClr val="97B450"/>
                </a:solidFill>
                <a:latin typeface="Arial Nova Cond" panose="020B0506020202020204" pitchFamily="34" charset="0"/>
              </a:rPr>
              <a:t>Strategic Use of Diffusion Theory </a:t>
            </a:r>
          </a:p>
          <a:p>
            <a:pPr defTabSz="4389438">
              <a:lnSpc>
                <a:spcPts val="7500"/>
              </a:lnSpc>
              <a:spcBef>
                <a:spcPts val="0"/>
              </a:spcBef>
            </a:pPr>
            <a:r>
              <a:rPr lang="en-US" sz="6000" b="1" dirty="0">
                <a:solidFill>
                  <a:srgbClr val="97B450"/>
                </a:solidFill>
                <a:latin typeface="Arial Nova Cond" panose="020B0506020202020204" pitchFamily="34" charset="0"/>
              </a:rPr>
              <a:t>for FrameLab Recruitment</a:t>
            </a:r>
          </a:p>
        </p:txBody>
      </p:sp>
      <p:pic>
        <p:nvPicPr>
          <p:cNvPr id="29" name="Picture 28">
            <a:extLst>
              <a:ext uri="{FF2B5EF4-FFF2-40B4-BE49-F238E27FC236}">
                <a16:creationId xmlns:a16="http://schemas.microsoft.com/office/drawing/2014/main" id="{F700954E-1B15-4972-825E-EAD50E988687}"/>
              </a:ext>
            </a:extLst>
          </p:cNvPr>
          <p:cNvPicPr>
            <a:picLocks noChangeAspect="1"/>
          </p:cNvPicPr>
          <p:nvPr/>
        </p:nvPicPr>
        <p:blipFill rotWithShape="1">
          <a:blip r:embed="rId3"/>
          <a:srcRect l="-472" t="-1809" r="69510" b="24699"/>
          <a:stretch/>
        </p:blipFill>
        <p:spPr>
          <a:xfrm>
            <a:off x="2003861" y="437405"/>
            <a:ext cx="4279490" cy="4937125"/>
          </a:xfrm>
          <a:prstGeom prst="rect">
            <a:avLst/>
          </a:prstGeom>
        </p:spPr>
      </p:pic>
      <p:sp>
        <p:nvSpPr>
          <p:cNvPr id="30" name="TextBox 29">
            <a:extLst>
              <a:ext uri="{FF2B5EF4-FFF2-40B4-BE49-F238E27FC236}">
                <a16:creationId xmlns:a16="http://schemas.microsoft.com/office/drawing/2014/main" id="{ECE20AE8-52DE-4B6D-BBD6-ECF3F5435F28}"/>
              </a:ext>
            </a:extLst>
          </p:cNvPr>
          <p:cNvSpPr txBox="1"/>
          <p:nvPr/>
        </p:nvSpPr>
        <p:spPr>
          <a:xfrm>
            <a:off x="7191067" y="673089"/>
            <a:ext cx="30266675" cy="3093154"/>
          </a:xfrm>
          <a:prstGeom prst="rect">
            <a:avLst/>
          </a:prstGeom>
          <a:noFill/>
        </p:spPr>
        <p:txBody>
          <a:bodyPr wrap="square" rtlCol="0">
            <a:spAutoFit/>
          </a:bodyPr>
          <a:lstStyle/>
          <a:p>
            <a:r>
              <a:rPr lang="en-US" sz="11500" dirty="0">
                <a:solidFill>
                  <a:schemeClr val="bg1"/>
                </a:solidFill>
                <a:latin typeface="Arial Nova Cond" panose="020B0506020202020204" pitchFamily="34" charset="0"/>
              </a:rPr>
              <a:t>Early Adopters and Why They Matter:</a:t>
            </a:r>
          </a:p>
          <a:p>
            <a:r>
              <a:rPr lang="en-US" sz="8000" dirty="0">
                <a:solidFill>
                  <a:schemeClr val="bg1"/>
                </a:solidFill>
                <a:latin typeface="Arial Nova Cond" panose="020B0506020202020204" pitchFamily="34" charset="0"/>
              </a:rPr>
              <a:t>Diffusion of Innovations Theory Applied to Reframing Aging</a:t>
            </a:r>
            <a:endParaRPr lang="en-US" sz="9600" dirty="0">
              <a:solidFill>
                <a:schemeClr val="bg1"/>
              </a:solidFill>
              <a:latin typeface="Arial Nova Cond" panose="020B0506020202020204" pitchFamily="34" charset="0"/>
            </a:endParaRPr>
          </a:p>
        </p:txBody>
      </p:sp>
      <p:sp>
        <p:nvSpPr>
          <p:cNvPr id="2" name="TextBox 1">
            <a:extLst>
              <a:ext uri="{FF2B5EF4-FFF2-40B4-BE49-F238E27FC236}">
                <a16:creationId xmlns:a16="http://schemas.microsoft.com/office/drawing/2014/main" id="{FA91EE83-A2D3-428C-8860-1C25992E10C5}"/>
              </a:ext>
            </a:extLst>
          </p:cNvPr>
          <p:cNvSpPr txBox="1"/>
          <p:nvPr/>
        </p:nvSpPr>
        <p:spPr>
          <a:xfrm>
            <a:off x="11900719" y="3735174"/>
            <a:ext cx="19556361" cy="1600438"/>
          </a:xfrm>
          <a:prstGeom prst="rect">
            <a:avLst/>
          </a:prstGeom>
          <a:noFill/>
        </p:spPr>
        <p:txBody>
          <a:bodyPr wrap="square" rtlCol="0">
            <a:spAutoFit/>
          </a:bodyPr>
          <a:lstStyle/>
          <a:p>
            <a:r>
              <a:rPr lang="en-US" sz="6000" dirty="0">
                <a:solidFill>
                  <a:schemeClr val="bg1"/>
                </a:solidFill>
                <a:latin typeface="Arial Narrow" panose="020B0606020202030204" pitchFamily="34" charset="0"/>
              </a:rPr>
              <a:t>Mary Lou Ciolfi, JD, MS</a:t>
            </a:r>
          </a:p>
          <a:p>
            <a:r>
              <a:rPr lang="en-US" sz="3800" dirty="0">
                <a:solidFill>
                  <a:schemeClr val="bg1"/>
                </a:solidFill>
                <a:latin typeface="Arial Narrow" panose="020B0606020202030204" pitchFamily="34" charset="0"/>
              </a:rPr>
              <a:t>in collaboration with Maine Community Foundation </a:t>
            </a:r>
          </a:p>
        </p:txBody>
      </p:sp>
      <p:sp>
        <p:nvSpPr>
          <p:cNvPr id="3" name="TextBox 2">
            <a:extLst>
              <a:ext uri="{FF2B5EF4-FFF2-40B4-BE49-F238E27FC236}">
                <a16:creationId xmlns:a16="http://schemas.microsoft.com/office/drawing/2014/main" id="{3D460A73-F0DF-4716-BCD8-5A0A4109380E}"/>
              </a:ext>
            </a:extLst>
          </p:cNvPr>
          <p:cNvSpPr txBox="1"/>
          <p:nvPr/>
        </p:nvSpPr>
        <p:spPr>
          <a:xfrm>
            <a:off x="937418" y="7820352"/>
            <a:ext cx="9631363" cy="10207923"/>
          </a:xfrm>
          <a:prstGeom prst="rect">
            <a:avLst/>
          </a:prstGeom>
          <a:noFill/>
        </p:spPr>
        <p:txBody>
          <a:bodyPr wrap="square" rtlCol="0">
            <a:spAutoFit/>
          </a:bodyPr>
          <a:lstStyle/>
          <a:p>
            <a:pPr algn="l">
              <a:spcAft>
                <a:spcPts val="800"/>
              </a:spcAft>
            </a:pPr>
            <a:r>
              <a:rPr lang="en-US" sz="2800" dirty="0">
                <a:latin typeface="Arial Nova Cond" panose="020B0506020202020204" pitchFamily="34" charset="0"/>
              </a:rPr>
              <a:t>The Maine Community Foundation and other regional funders</a:t>
            </a:r>
            <a:r>
              <a:rPr lang="en-US" sz="1800" baseline="30000" dirty="0">
                <a:latin typeface="Arial Nova Cond" panose="020B0506020202020204" pitchFamily="34" charset="0"/>
              </a:rPr>
              <a:t>1</a:t>
            </a:r>
            <a:r>
              <a:rPr lang="en-US" sz="2800" dirty="0">
                <a:latin typeface="Arial Nova Cond" panose="020B0506020202020204" pitchFamily="34" charset="0"/>
              </a:rPr>
              <a:t> partnered with FrameWorks Institute</a:t>
            </a:r>
            <a:r>
              <a:rPr lang="en-US" sz="1800" baseline="50000" dirty="0">
                <a:latin typeface="Arial Nova Cond" panose="020B0506020202020204" pitchFamily="34" charset="0"/>
              </a:rPr>
              <a:t>2</a:t>
            </a:r>
            <a:r>
              <a:rPr lang="en-US" sz="2800" dirty="0">
                <a:latin typeface="Arial Nova Cond" panose="020B0506020202020204" pitchFamily="34" charset="0"/>
              </a:rPr>
              <a:t> to bring </a:t>
            </a:r>
            <a:r>
              <a:rPr lang="en-US" sz="2800" i="1" dirty="0">
                <a:latin typeface="Arial Nova Cond" panose="020B0506020202020204" pitchFamily="34" charset="0"/>
              </a:rPr>
              <a:t>Reframing Aging</a:t>
            </a:r>
            <a:r>
              <a:rPr lang="en-US" sz="2800" dirty="0">
                <a:latin typeface="Arial Nova Cond" panose="020B0506020202020204" pitchFamily="34" charset="0"/>
              </a:rPr>
              <a:t> training to health and social service providers and community members working in aging-related organizations and agencies.in Maine and New Hampshire. University of New England and University of Maine are participating in the partnership as project evaluators.</a:t>
            </a:r>
          </a:p>
          <a:p>
            <a:pPr algn="l">
              <a:spcAft>
                <a:spcPts val="800"/>
              </a:spcAft>
            </a:pPr>
            <a:r>
              <a:rPr lang="en-US" sz="2800" dirty="0">
                <a:latin typeface="Arial Nova Cond" panose="020B0506020202020204" pitchFamily="34" charset="0"/>
              </a:rPr>
              <a:t>FrameWorks Institute has conducted research</a:t>
            </a:r>
            <a:r>
              <a:rPr lang="en-US" sz="1800" baseline="30000" dirty="0">
                <a:latin typeface="Arial Nova Cond" panose="020B0506020202020204" pitchFamily="34" charset="0"/>
              </a:rPr>
              <a:t>3</a:t>
            </a:r>
            <a:r>
              <a:rPr lang="en-US" sz="2800" dirty="0">
                <a:latin typeface="Arial Nova Cond" panose="020B0506020202020204" pitchFamily="34" charset="0"/>
              </a:rPr>
              <a:t> over the past five years that reveals the existing deep divide between public perception of aging and the expert views and evidence-based reality of human aging. Public understanding of aging is rooted in long standing ageism that has resulted in societal structures (e.g. long term care policy, built environments) that do not support wellbeing for many older people. Age-based stereotypes impact the physical and mental wellness of older people, which reduces quality of life and deprives society of a precious resource: access to the wisdom acquired over the full life course.</a:t>
            </a:r>
          </a:p>
          <a:p>
            <a:pPr algn="l"/>
            <a:r>
              <a:rPr lang="en-US" sz="2800" dirty="0">
                <a:latin typeface="Arial Nova Cond" panose="020B0506020202020204" pitchFamily="34" charset="0"/>
              </a:rPr>
              <a:t>In order to educate the general public about the reality of aging and dispel myths, FrameWorks created a multi-day </a:t>
            </a:r>
            <a:r>
              <a:rPr lang="en-US" sz="2800" i="1" dirty="0">
                <a:latin typeface="Arial Nova Cond" panose="020B0506020202020204" pitchFamily="34" charset="0"/>
              </a:rPr>
              <a:t>Reframing Aging</a:t>
            </a:r>
            <a:r>
              <a:rPr lang="en-US" sz="2800" dirty="0">
                <a:latin typeface="Arial Nova Cond" panose="020B0506020202020204" pitchFamily="34" charset="0"/>
              </a:rPr>
              <a:t> FrameLab training designed for those already working in aging-related sectors. FrameLab participants learn the tools of talking about aging in ways that reflect science, not stereotypes, and most resonate with - and change - public perception.</a:t>
            </a:r>
          </a:p>
        </p:txBody>
      </p:sp>
      <p:sp>
        <p:nvSpPr>
          <p:cNvPr id="4" name="TextBox 3">
            <a:extLst>
              <a:ext uri="{FF2B5EF4-FFF2-40B4-BE49-F238E27FC236}">
                <a16:creationId xmlns:a16="http://schemas.microsoft.com/office/drawing/2014/main" id="{75B3FD72-FADB-4634-BFBD-5B2EB06531FA}"/>
              </a:ext>
            </a:extLst>
          </p:cNvPr>
          <p:cNvSpPr txBox="1"/>
          <p:nvPr/>
        </p:nvSpPr>
        <p:spPr>
          <a:xfrm>
            <a:off x="32842200" y="23882434"/>
            <a:ext cx="10570805" cy="8371086"/>
          </a:xfrm>
          <a:prstGeom prst="roundRect">
            <a:avLst/>
          </a:prstGeom>
          <a:solidFill>
            <a:srgbClr val="E9EFD9"/>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spcAft>
                <a:spcPts val="1000"/>
              </a:spcAft>
            </a:pPr>
            <a:r>
              <a:rPr lang="en-US" sz="7200" b="1" dirty="0">
                <a:solidFill>
                  <a:srgbClr val="97B450"/>
                </a:solidFill>
                <a:latin typeface="Arial Nova Cond" panose="020B0506020202020204" pitchFamily="34" charset="0"/>
              </a:rPr>
              <a:t>FrameLab Phase Two</a:t>
            </a:r>
            <a:endParaRPr lang="en-US" sz="2800" b="1" dirty="0">
              <a:solidFill>
                <a:srgbClr val="97B450"/>
              </a:solidFill>
              <a:latin typeface="Arial Nova Cond" panose="020B0506020202020204" pitchFamily="34" charset="0"/>
            </a:endParaRPr>
          </a:p>
          <a:p>
            <a:pPr algn="l">
              <a:spcAft>
                <a:spcPts val="800"/>
              </a:spcAft>
            </a:pPr>
            <a:r>
              <a:rPr lang="en-US" sz="2800" dirty="0">
                <a:solidFill>
                  <a:schemeClr val="tx1"/>
                </a:solidFill>
                <a:latin typeface="Arial Nova Cond" panose="020B0506020202020204" pitchFamily="34" charset="0"/>
              </a:rPr>
              <a:t>Phase Two of FrameLab training is a small cohort of early adopters who will continue to diffuse the </a:t>
            </a:r>
            <a:r>
              <a:rPr lang="en-US" sz="2800" i="1" dirty="0">
                <a:solidFill>
                  <a:schemeClr val="tx1"/>
                </a:solidFill>
                <a:latin typeface="Arial Nova Cond" panose="020B0506020202020204" pitchFamily="34" charset="0"/>
              </a:rPr>
              <a:t>Reframing </a:t>
            </a:r>
            <a:r>
              <a:rPr lang="en-US" sz="2800" dirty="0">
                <a:solidFill>
                  <a:schemeClr val="tx1"/>
                </a:solidFill>
                <a:latin typeface="Arial Nova Cond" panose="020B0506020202020204" pitchFamily="34" charset="0"/>
              </a:rPr>
              <a:t>Aging message by facilitating training sessions and workgroups in their organizations and communities. In addition, they will meet independent of FrameWorks researchers to learn from each other the best practices in facilitating various types of stakeholder audiences. They are encouraged to use Diffusion Theory principles to condense the bell curve and speed adoption of </a:t>
            </a:r>
            <a:r>
              <a:rPr lang="en-US" sz="2800" i="1" dirty="0">
                <a:solidFill>
                  <a:schemeClr val="tx1"/>
                </a:solidFill>
                <a:latin typeface="Arial Nova Cond" panose="020B0506020202020204" pitchFamily="34" charset="0"/>
              </a:rPr>
              <a:t>Reframing Aging</a:t>
            </a:r>
            <a:r>
              <a:rPr lang="en-US" sz="2800" dirty="0">
                <a:solidFill>
                  <a:schemeClr val="tx1"/>
                </a:solidFill>
                <a:latin typeface="Arial Nova Cond" panose="020B0506020202020204" pitchFamily="34" charset="0"/>
              </a:rPr>
              <a:t> discourse.</a:t>
            </a:r>
          </a:p>
          <a:p>
            <a:pPr algn="l">
              <a:spcAft>
                <a:spcPts val="800"/>
              </a:spcAft>
            </a:pPr>
            <a:r>
              <a:rPr lang="en-US" sz="2800" dirty="0">
                <a:solidFill>
                  <a:schemeClr val="tx1"/>
                </a:solidFill>
                <a:latin typeface="Arial Nova Cond" panose="020B0506020202020204" pitchFamily="34" charset="0"/>
              </a:rPr>
              <a:t>The evaluation team is checking in with all FrameLab participants (Phase One and Two) to understand their experiences with learning </a:t>
            </a:r>
            <a:r>
              <a:rPr lang="en-US" sz="2800" i="1" dirty="0">
                <a:solidFill>
                  <a:schemeClr val="tx1"/>
                </a:solidFill>
                <a:latin typeface="Arial Nova Cond" panose="020B0506020202020204" pitchFamily="34" charset="0"/>
              </a:rPr>
              <a:t>and</a:t>
            </a:r>
            <a:r>
              <a:rPr lang="en-US" sz="2800" dirty="0">
                <a:solidFill>
                  <a:schemeClr val="tx1"/>
                </a:solidFill>
                <a:latin typeface="Arial Nova Cond" panose="020B0506020202020204" pitchFamily="34" charset="0"/>
              </a:rPr>
              <a:t> facilitating and training on </a:t>
            </a:r>
            <a:r>
              <a:rPr lang="en-US" sz="2800" i="1" dirty="0">
                <a:solidFill>
                  <a:schemeClr val="tx1"/>
                </a:solidFill>
                <a:latin typeface="Arial Nova Cond" panose="020B0506020202020204" pitchFamily="34" charset="0"/>
              </a:rPr>
              <a:t>Reframing Aging</a:t>
            </a:r>
            <a:r>
              <a:rPr lang="en-US" sz="2800" dirty="0">
                <a:solidFill>
                  <a:schemeClr val="tx1"/>
                </a:solidFill>
                <a:latin typeface="Arial Nova Cond" panose="020B0506020202020204" pitchFamily="34" charset="0"/>
              </a:rPr>
              <a:t> tools.</a:t>
            </a:r>
          </a:p>
          <a:p>
            <a:pPr algn="l"/>
            <a:r>
              <a:rPr lang="en-US" sz="2800" dirty="0">
                <a:solidFill>
                  <a:schemeClr val="tx1"/>
                </a:solidFill>
                <a:latin typeface="Arial Nova Cond" panose="020B0506020202020204" pitchFamily="34" charset="0"/>
              </a:rPr>
              <a:t>To date, FrameLab participants are eager and motivated, but have been challenged in feeling confident with their reframing skills.</a:t>
            </a:r>
          </a:p>
        </p:txBody>
      </p:sp>
      <p:sp>
        <p:nvSpPr>
          <p:cNvPr id="5" name="Rectangle: Rounded Corners 4">
            <a:extLst>
              <a:ext uri="{FF2B5EF4-FFF2-40B4-BE49-F238E27FC236}">
                <a16:creationId xmlns:a16="http://schemas.microsoft.com/office/drawing/2014/main" id="{3845AC43-2C69-411C-855F-6580270AF69D}"/>
              </a:ext>
            </a:extLst>
          </p:cNvPr>
          <p:cNvSpPr/>
          <p:nvPr/>
        </p:nvSpPr>
        <p:spPr bwMode="auto">
          <a:xfrm>
            <a:off x="43835956" y="30805591"/>
            <a:ext cx="45719" cy="77532"/>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0AA3C78F-5B45-4972-B3D5-4C84B5A4B8B4}"/>
              </a:ext>
            </a:extLst>
          </p:cNvPr>
          <p:cNvSpPr txBox="1"/>
          <p:nvPr/>
        </p:nvSpPr>
        <p:spPr>
          <a:xfrm>
            <a:off x="11661416" y="7891655"/>
            <a:ext cx="9582817" cy="3030617"/>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What is the Innovation?</a:t>
            </a:r>
          </a:p>
          <a:p>
            <a:pPr algn="l"/>
            <a:r>
              <a:rPr lang="en-US" sz="3200" i="1" dirty="0">
                <a:latin typeface="Arial Nova Cond" panose="020B0506020202020204" pitchFamily="34" charset="0"/>
              </a:rPr>
              <a:t>Reframing Aging</a:t>
            </a:r>
            <a:r>
              <a:rPr lang="en-US" sz="3200" dirty="0">
                <a:latin typeface="Arial Nova Cond" panose="020B0506020202020204" pitchFamily="34" charset="0"/>
              </a:rPr>
              <a:t> is a set of tools that guide individuals in how they talk about aging. The tools incorporate values and corresponding metaphors that reflect the reality of aging instead of ageist stereotypes.</a:t>
            </a:r>
            <a:endParaRPr lang="en-US" sz="3200" i="1" dirty="0">
              <a:latin typeface="Arial Nova Cond" panose="020B0506020202020204" pitchFamily="34" charset="0"/>
            </a:endParaRPr>
          </a:p>
        </p:txBody>
      </p:sp>
      <p:sp>
        <p:nvSpPr>
          <p:cNvPr id="31" name="TextBox 30">
            <a:extLst>
              <a:ext uri="{FF2B5EF4-FFF2-40B4-BE49-F238E27FC236}">
                <a16:creationId xmlns:a16="http://schemas.microsoft.com/office/drawing/2014/main" id="{DBFA1538-9F74-4E9D-9A56-A0D2CD6F9A7B}"/>
              </a:ext>
            </a:extLst>
          </p:cNvPr>
          <p:cNvSpPr txBox="1"/>
          <p:nvPr/>
        </p:nvSpPr>
        <p:spPr>
          <a:xfrm>
            <a:off x="11640983" y="14763172"/>
            <a:ext cx="9661833" cy="3915966"/>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Innovation Attributes</a:t>
            </a:r>
          </a:p>
          <a:p>
            <a:pPr marL="1028700" lvl="1" indent="-571500" algn="l">
              <a:buFont typeface="Arial" panose="020B0604020202020204" pitchFamily="34" charset="0"/>
              <a:buChar char="•"/>
            </a:pPr>
            <a:r>
              <a:rPr lang="en-US" sz="3600" dirty="0">
                <a:latin typeface="Arial Nova Cond" panose="020B0506020202020204" pitchFamily="34" charset="0"/>
              </a:rPr>
              <a:t>Relative Advantage</a:t>
            </a:r>
          </a:p>
          <a:p>
            <a:pPr marL="1028700" lvl="1" indent="-571500" algn="l">
              <a:buFont typeface="Arial" panose="020B0604020202020204" pitchFamily="34" charset="0"/>
              <a:buChar char="•"/>
            </a:pPr>
            <a:r>
              <a:rPr lang="en-US" sz="3600" dirty="0">
                <a:latin typeface="Arial Nova Cond" panose="020B0506020202020204" pitchFamily="34" charset="0"/>
              </a:rPr>
              <a:t>Compatibility</a:t>
            </a:r>
          </a:p>
          <a:p>
            <a:pPr marL="1028700" lvl="1" indent="-571500" algn="l">
              <a:buFont typeface="Arial" panose="020B0604020202020204" pitchFamily="34" charset="0"/>
              <a:buChar char="•"/>
            </a:pPr>
            <a:r>
              <a:rPr lang="en-US" sz="3600" dirty="0">
                <a:latin typeface="Arial Nova Cond" panose="020B0506020202020204" pitchFamily="34" charset="0"/>
              </a:rPr>
              <a:t>Complexity</a:t>
            </a:r>
          </a:p>
          <a:p>
            <a:pPr marL="1028700" lvl="1" indent="-571500" algn="l">
              <a:buFont typeface="Arial" panose="020B0604020202020204" pitchFamily="34" charset="0"/>
              <a:buChar char="•"/>
            </a:pPr>
            <a:r>
              <a:rPr lang="en-US" sz="3600" dirty="0">
                <a:latin typeface="Arial Nova Cond" panose="020B0506020202020204" pitchFamily="34" charset="0"/>
              </a:rPr>
              <a:t>Trialability</a:t>
            </a:r>
          </a:p>
          <a:p>
            <a:pPr marL="1028700" lvl="1" indent="-571500" algn="l">
              <a:buFont typeface="Arial" panose="020B0604020202020204" pitchFamily="34" charset="0"/>
              <a:buChar char="•"/>
            </a:pPr>
            <a:r>
              <a:rPr lang="en-US" sz="3600" dirty="0">
                <a:latin typeface="Arial Nova Cond" panose="020B0506020202020204" pitchFamily="34" charset="0"/>
              </a:rPr>
              <a:t>Observability</a:t>
            </a:r>
          </a:p>
        </p:txBody>
      </p:sp>
      <p:sp>
        <p:nvSpPr>
          <p:cNvPr id="33" name="TextBox 32">
            <a:extLst>
              <a:ext uri="{FF2B5EF4-FFF2-40B4-BE49-F238E27FC236}">
                <a16:creationId xmlns:a16="http://schemas.microsoft.com/office/drawing/2014/main" id="{B8FC5DAF-7CF5-49DF-B4FC-DC43E0C64E5D}"/>
              </a:ext>
            </a:extLst>
          </p:cNvPr>
          <p:cNvSpPr txBox="1"/>
          <p:nvPr/>
        </p:nvSpPr>
        <p:spPr>
          <a:xfrm>
            <a:off x="11582400" y="18976929"/>
            <a:ext cx="9661833" cy="4528899"/>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Communication Channels</a:t>
            </a:r>
            <a:endParaRPr lang="en-US" sz="4400" dirty="0">
              <a:latin typeface="Arial Nova Cond" panose="020B0506020202020204" pitchFamily="34" charset="0"/>
            </a:endParaRPr>
          </a:p>
          <a:p>
            <a:pPr marL="1028700" lvl="1" indent="-571500" algn="l">
              <a:buFont typeface="Arial" panose="020B0604020202020204" pitchFamily="34" charset="0"/>
              <a:buChar char="•"/>
            </a:pPr>
            <a:r>
              <a:rPr lang="en-US" sz="3600" dirty="0">
                <a:latin typeface="Arial Nova Cond" panose="020B0506020202020204" pitchFamily="34" charset="0"/>
              </a:rPr>
              <a:t>What communication channels, platforms, and methods are most effective for the target audience?</a:t>
            </a:r>
          </a:p>
          <a:p>
            <a:pPr marL="1028700" lvl="1" indent="-571500" algn="l">
              <a:buFont typeface="Arial" panose="020B0604020202020204" pitchFamily="34" charset="0"/>
              <a:buChar char="•"/>
            </a:pPr>
            <a:r>
              <a:rPr lang="en-US" sz="3600" dirty="0">
                <a:latin typeface="Arial Nova Cond" panose="020B0506020202020204" pitchFamily="34" charset="0"/>
              </a:rPr>
              <a:t>Who is our audience? People who are like-minded (homophilous) or unlike-minded (heterophilous)?</a:t>
            </a:r>
          </a:p>
        </p:txBody>
      </p:sp>
      <p:sp>
        <p:nvSpPr>
          <p:cNvPr id="35" name="TextBox 34">
            <a:extLst>
              <a:ext uri="{FF2B5EF4-FFF2-40B4-BE49-F238E27FC236}">
                <a16:creationId xmlns:a16="http://schemas.microsoft.com/office/drawing/2014/main" id="{9C67DE8B-72E2-4E88-9368-A83D97DE9CFA}"/>
              </a:ext>
            </a:extLst>
          </p:cNvPr>
          <p:cNvSpPr txBox="1"/>
          <p:nvPr/>
        </p:nvSpPr>
        <p:spPr>
          <a:xfrm>
            <a:off x="11666383" y="23809969"/>
            <a:ext cx="9661833" cy="3915966"/>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Social System</a:t>
            </a:r>
          </a:p>
          <a:p>
            <a:pPr marL="1028700" lvl="1" indent="-571500" algn="l">
              <a:buFont typeface="Arial" panose="020B0604020202020204" pitchFamily="34" charset="0"/>
              <a:buChar char="•"/>
            </a:pPr>
            <a:r>
              <a:rPr lang="en-US" sz="3600" dirty="0">
                <a:latin typeface="Arial Nova Cond" panose="020B0506020202020204" pitchFamily="34" charset="0"/>
              </a:rPr>
              <a:t>Innovations diffuse from high levels of the social system to lower levels</a:t>
            </a:r>
          </a:p>
          <a:p>
            <a:pPr marL="1028700" lvl="1" indent="-571500" algn="l">
              <a:buFont typeface="Arial" panose="020B0604020202020204" pitchFamily="34" charset="0"/>
              <a:buChar char="•"/>
            </a:pPr>
            <a:r>
              <a:rPr lang="en-US" sz="3600" dirty="0">
                <a:latin typeface="Arial Nova Cond" panose="020B0506020202020204" pitchFamily="34" charset="0"/>
              </a:rPr>
              <a:t>Who are the opinion leaders?</a:t>
            </a:r>
          </a:p>
          <a:p>
            <a:pPr marL="1028700" lvl="1" indent="-571500" algn="l">
              <a:buFont typeface="Arial" panose="020B0604020202020204" pitchFamily="34" charset="0"/>
              <a:buChar char="•"/>
            </a:pPr>
            <a:r>
              <a:rPr lang="en-US" sz="3600" dirty="0">
                <a:latin typeface="Arial Nova Cond" panose="020B0506020202020204" pitchFamily="34" charset="0"/>
              </a:rPr>
              <a:t>Who are the </a:t>
            </a:r>
            <a:r>
              <a:rPr lang="en-US" sz="3600" i="1" dirty="0">
                <a:latin typeface="Arial Nova Cond" panose="020B0506020202020204" pitchFamily="34" charset="0"/>
              </a:rPr>
              <a:t>connectors, mavens, </a:t>
            </a:r>
            <a:r>
              <a:rPr lang="en-US" sz="3600" i="1">
                <a:latin typeface="Arial Nova Cond" panose="020B0506020202020204" pitchFamily="34" charset="0"/>
              </a:rPr>
              <a:t>and salespeople</a:t>
            </a:r>
            <a:r>
              <a:rPr lang="en-US" sz="3600">
                <a:latin typeface="Arial Nova Cond" panose="020B0506020202020204" pitchFamily="34" charset="0"/>
              </a:rPr>
              <a:t>? </a:t>
            </a:r>
            <a:r>
              <a:rPr lang="en-US" sz="3200" dirty="0">
                <a:latin typeface="Arial Nova Cond" panose="020B0506020202020204" pitchFamily="34" charset="0"/>
              </a:rPr>
              <a:t>(Gladwell, 2000)</a:t>
            </a:r>
            <a:endParaRPr lang="en-US" sz="4000" dirty="0">
              <a:latin typeface="Arial Nova Cond" panose="020B0506020202020204" pitchFamily="34" charset="0"/>
            </a:endParaRPr>
          </a:p>
        </p:txBody>
      </p:sp>
      <p:sp>
        <p:nvSpPr>
          <p:cNvPr id="36" name="TextBox 35">
            <a:extLst>
              <a:ext uri="{FF2B5EF4-FFF2-40B4-BE49-F238E27FC236}">
                <a16:creationId xmlns:a16="http://schemas.microsoft.com/office/drawing/2014/main" id="{57FAF84A-DD59-4F71-A784-0A45C141D4EB}"/>
              </a:ext>
            </a:extLst>
          </p:cNvPr>
          <p:cNvSpPr txBox="1"/>
          <p:nvPr/>
        </p:nvSpPr>
        <p:spPr>
          <a:xfrm>
            <a:off x="11666383" y="28067977"/>
            <a:ext cx="9661833" cy="3303032"/>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Time</a:t>
            </a:r>
          </a:p>
          <a:p>
            <a:pPr marL="1028700" lvl="1" indent="-571500" algn="l">
              <a:buFont typeface="Arial" panose="020B0604020202020204" pitchFamily="34" charset="0"/>
              <a:buChar char="•"/>
            </a:pPr>
            <a:r>
              <a:rPr lang="en-US" sz="3600" dirty="0">
                <a:latin typeface="Arial Nova Cond" panose="020B0506020202020204" pitchFamily="34" charset="0"/>
              </a:rPr>
              <a:t>In order for an innovation to diffuse fully it must reach a critical mass of adoption. </a:t>
            </a:r>
          </a:p>
          <a:p>
            <a:pPr marL="1028700" lvl="1" indent="-571500" algn="l">
              <a:buFont typeface="Arial" panose="020B0604020202020204" pitchFamily="34" charset="0"/>
              <a:buChar char="•"/>
            </a:pPr>
            <a:r>
              <a:rPr lang="en-US" sz="3600" dirty="0">
                <a:latin typeface="Arial Nova Cond" panose="020B0506020202020204" pitchFamily="34" charset="0"/>
              </a:rPr>
              <a:t>This ‘tipping point’ is typically between 20-25% of potential adopters.</a:t>
            </a:r>
            <a:endParaRPr lang="en-US" sz="4000" dirty="0">
              <a:latin typeface="Arial Nova Cond" panose="020B0506020202020204" pitchFamily="34" charset="0"/>
            </a:endParaRPr>
          </a:p>
        </p:txBody>
      </p:sp>
      <p:pic>
        <p:nvPicPr>
          <p:cNvPr id="7" name="Picture 6">
            <a:extLst>
              <a:ext uri="{FF2B5EF4-FFF2-40B4-BE49-F238E27FC236}">
                <a16:creationId xmlns:a16="http://schemas.microsoft.com/office/drawing/2014/main" id="{65683023-65E8-4FE4-8A62-BF331F3911A3}"/>
              </a:ext>
            </a:extLst>
          </p:cNvPr>
          <p:cNvPicPr>
            <a:picLocks noChangeAspect="1"/>
          </p:cNvPicPr>
          <p:nvPr/>
        </p:nvPicPr>
        <p:blipFill>
          <a:blip r:embed="rId4"/>
          <a:stretch>
            <a:fillRect/>
          </a:stretch>
        </p:blipFill>
        <p:spPr>
          <a:xfrm>
            <a:off x="22297588" y="22060113"/>
            <a:ext cx="9766300" cy="6733963"/>
          </a:xfrm>
          <a:prstGeom prst="rect">
            <a:avLst/>
          </a:prstGeom>
          <a:ln>
            <a:noFill/>
          </a:ln>
          <a:effectLst>
            <a:softEdge rad="112500"/>
          </a:effectLst>
        </p:spPr>
      </p:pic>
      <p:pic>
        <p:nvPicPr>
          <p:cNvPr id="8" name="Picture 7">
            <a:extLst>
              <a:ext uri="{FF2B5EF4-FFF2-40B4-BE49-F238E27FC236}">
                <a16:creationId xmlns:a16="http://schemas.microsoft.com/office/drawing/2014/main" id="{999149E2-D04A-4F62-8492-151F98B98205}"/>
              </a:ext>
            </a:extLst>
          </p:cNvPr>
          <p:cNvPicPr>
            <a:picLocks noChangeAspect="1"/>
          </p:cNvPicPr>
          <p:nvPr/>
        </p:nvPicPr>
        <p:blipFill>
          <a:blip r:embed="rId5"/>
          <a:stretch>
            <a:fillRect/>
          </a:stretch>
        </p:blipFill>
        <p:spPr>
          <a:xfrm>
            <a:off x="22326600" y="28761877"/>
            <a:ext cx="9710410" cy="2220958"/>
          </a:xfrm>
          <a:prstGeom prst="rect">
            <a:avLst/>
          </a:prstGeom>
          <a:ln>
            <a:noFill/>
          </a:ln>
          <a:effectLst>
            <a:softEdge rad="112500"/>
          </a:effectLst>
        </p:spPr>
      </p:pic>
      <p:pic>
        <p:nvPicPr>
          <p:cNvPr id="37" name="Picture 36" descr="A screenshot of a cell phone&#10;&#10;Description generated with very high confidence">
            <a:extLst>
              <a:ext uri="{FF2B5EF4-FFF2-40B4-BE49-F238E27FC236}">
                <a16:creationId xmlns:a16="http://schemas.microsoft.com/office/drawing/2014/main" id="{46F43AA2-F80A-4616-9136-7FAFB0666A03}"/>
              </a:ext>
            </a:extLst>
          </p:cNvPr>
          <p:cNvPicPr>
            <a:picLocks noChangeAspect="1"/>
          </p:cNvPicPr>
          <p:nvPr/>
        </p:nvPicPr>
        <p:blipFill rotWithShape="1">
          <a:blip r:embed="rId6">
            <a:extLst>
              <a:ext uri="{28A0092B-C50C-407E-A947-70E740481C1C}">
                <a14:useLocalDpi xmlns:a14="http://schemas.microsoft.com/office/drawing/2010/main" val="0"/>
              </a:ext>
            </a:extLst>
          </a:blip>
          <a:srcRect r="5555" b="13037"/>
          <a:stretch/>
        </p:blipFill>
        <p:spPr>
          <a:xfrm>
            <a:off x="33171335" y="7891655"/>
            <a:ext cx="9552529" cy="7056529"/>
          </a:xfrm>
          <a:prstGeom prst="rect">
            <a:avLst/>
          </a:prstGeom>
          <a:ln>
            <a:noFill/>
          </a:ln>
          <a:effectLst>
            <a:softEdge rad="112500"/>
          </a:effectLst>
        </p:spPr>
      </p:pic>
      <p:sp>
        <p:nvSpPr>
          <p:cNvPr id="9" name="TextBox 8">
            <a:extLst>
              <a:ext uri="{FF2B5EF4-FFF2-40B4-BE49-F238E27FC236}">
                <a16:creationId xmlns:a16="http://schemas.microsoft.com/office/drawing/2014/main" id="{0CC40AAC-975D-4D78-B9A3-47E32FE3A833}"/>
              </a:ext>
            </a:extLst>
          </p:cNvPr>
          <p:cNvSpPr txBox="1"/>
          <p:nvPr/>
        </p:nvSpPr>
        <p:spPr>
          <a:xfrm>
            <a:off x="850900" y="29901848"/>
            <a:ext cx="9829800" cy="1631216"/>
          </a:xfrm>
          <a:prstGeom prst="rect">
            <a:avLst/>
          </a:prstGeom>
          <a:noFill/>
        </p:spPr>
        <p:txBody>
          <a:bodyPr wrap="square" rtlCol="0">
            <a:spAutoFit/>
          </a:bodyPr>
          <a:lstStyle/>
          <a:p>
            <a:pPr marL="457200" indent="-457200" algn="l">
              <a:buFont typeface="+mj-lt"/>
              <a:buAutoNum type="arabicPeriod"/>
            </a:pPr>
            <a:r>
              <a:rPr lang="en-US" sz="2000" dirty="0">
                <a:latin typeface="Arial Nova Cond" panose="020B0506020202020204" pitchFamily="34" charset="0"/>
              </a:rPr>
              <a:t>Maine Health Access Foundation and The Endowment for Health are contributing partners.</a:t>
            </a:r>
          </a:p>
          <a:p>
            <a:pPr marL="365760" indent="-457200" algn="l">
              <a:buFont typeface="+mj-lt"/>
              <a:buAutoNum type="arabicPeriod"/>
            </a:pPr>
            <a:r>
              <a:rPr lang="en-US" sz="2000" dirty="0">
                <a:latin typeface="Arial Nova Cond" panose="020B0506020202020204" pitchFamily="34" charset="0"/>
              </a:rPr>
              <a:t>www.FrameWorksInstitute.org </a:t>
            </a:r>
          </a:p>
          <a:p>
            <a:pPr marL="457200" indent="-457200" algn="l">
              <a:buFont typeface="+mj-lt"/>
              <a:buAutoNum type="arabicPeriod"/>
            </a:pPr>
            <a:r>
              <a:rPr lang="en-US" sz="2000" dirty="0" err="1">
                <a:latin typeface="Arial Nova Cond" panose="020B0506020202020204" pitchFamily="34" charset="0"/>
              </a:rPr>
              <a:t>Lindland</a:t>
            </a:r>
            <a:r>
              <a:rPr lang="en-US" sz="2000" dirty="0">
                <a:latin typeface="Arial Nova Cond" panose="020B0506020202020204" pitchFamily="34" charset="0"/>
              </a:rPr>
              <a:t>, E., Fond, M., Haydon, A., &amp; Kendall-Taylor, N. (2015). Gauging aging: Mapping the gaps between expert and public understandings of aging in America. </a:t>
            </a:r>
            <a:r>
              <a:rPr lang="en-US" sz="2000" i="1" dirty="0">
                <a:latin typeface="Arial Nova Cond" panose="020B0506020202020204" pitchFamily="34" charset="0"/>
              </a:rPr>
              <a:t>Washington, DC: FrameWorks Institute</a:t>
            </a:r>
            <a:r>
              <a:rPr lang="en-US" sz="2000" dirty="0">
                <a:latin typeface="Arial Nova Cond" panose="020B0506020202020204" pitchFamily="34" charset="0"/>
              </a:rPr>
              <a:t>.</a:t>
            </a:r>
          </a:p>
        </p:txBody>
      </p:sp>
      <p:sp>
        <p:nvSpPr>
          <p:cNvPr id="10" name="TextBox 9">
            <a:extLst>
              <a:ext uri="{FF2B5EF4-FFF2-40B4-BE49-F238E27FC236}">
                <a16:creationId xmlns:a16="http://schemas.microsoft.com/office/drawing/2014/main" id="{4CAA4238-589C-4085-9AE3-B296AEB82AF2}"/>
              </a:ext>
            </a:extLst>
          </p:cNvPr>
          <p:cNvSpPr txBox="1"/>
          <p:nvPr/>
        </p:nvSpPr>
        <p:spPr>
          <a:xfrm>
            <a:off x="937418" y="19268904"/>
            <a:ext cx="8923793" cy="10207923"/>
          </a:xfrm>
          <a:prstGeom prst="rect">
            <a:avLst/>
          </a:prstGeom>
          <a:noFill/>
        </p:spPr>
        <p:txBody>
          <a:bodyPr wrap="square" rtlCol="0">
            <a:spAutoFit/>
          </a:bodyPr>
          <a:lstStyle/>
          <a:p>
            <a:pPr algn="l">
              <a:spcAft>
                <a:spcPts val="800"/>
              </a:spcAft>
            </a:pPr>
            <a:r>
              <a:rPr lang="en-US" sz="2800" dirty="0">
                <a:latin typeface="Arial Nova Cond" panose="020B0506020202020204" pitchFamily="34" charset="0"/>
              </a:rPr>
              <a:t>The overall goal of the </a:t>
            </a:r>
            <a:r>
              <a:rPr lang="en-US" sz="2800" i="1" dirty="0">
                <a:latin typeface="Arial Nova Cond" panose="020B0506020202020204" pitchFamily="34" charset="0"/>
              </a:rPr>
              <a:t>Reframing Aging</a:t>
            </a:r>
            <a:r>
              <a:rPr lang="en-US" sz="2800" dirty="0">
                <a:latin typeface="Arial Nova Cond" panose="020B0506020202020204" pitchFamily="34" charset="0"/>
              </a:rPr>
              <a:t> training is to change the language, the thinking, and the policymaking around aging and age-related issues. As the country’s oldest state by median age, Maine is well-poised to be a leader in bringing broad social change in this area. The FrameLab approach is immersive, community of practice training that supports active participation and the development of professional relationships for longer term continued training and facilitation efforts in the community.</a:t>
            </a:r>
          </a:p>
          <a:p>
            <a:pPr algn="l">
              <a:spcAft>
                <a:spcPts val="800"/>
              </a:spcAft>
            </a:pPr>
            <a:r>
              <a:rPr lang="en-US" sz="2800" dirty="0">
                <a:latin typeface="Arial Nova Cond" panose="020B0506020202020204" pitchFamily="34" charset="0"/>
              </a:rPr>
              <a:t>An important objective of the FrameLab partnership is initiating culture change. Since the </a:t>
            </a:r>
            <a:r>
              <a:rPr lang="en-US" sz="2800" i="1" dirty="0">
                <a:latin typeface="Arial Nova Cond" panose="020B0506020202020204" pitchFamily="34" charset="0"/>
              </a:rPr>
              <a:t>Reframing Aging</a:t>
            </a:r>
            <a:r>
              <a:rPr lang="en-US" sz="2800" dirty="0">
                <a:latin typeface="Arial Nova Cond" panose="020B0506020202020204" pitchFamily="34" charset="0"/>
              </a:rPr>
              <a:t> tools that FrameWorks developed are innovations, the principles of the </a:t>
            </a:r>
            <a:r>
              <a:rPr lang="en-US" sz="2800" i="1" dirty="0">
                <a:latin typeface="Arial Nova Cond" panose="020B0506020202020204" pitchFamily="34" charset="0"/>
              </a:rPr>
              <a:t>Diffusion of Innovations Theory</a:t>
            </a:r>
            <a:r>
              <a:rPr lang="en-US" sz="2800" dirty="0">
                <a:latin typeface="Arial Nova Cond" panose="020B0506020202020204" pitchFamily="34" charset="0"/>
              </a:rPr>
              <a:t> were used to make strategic decisions about who should participate in FrameLab training so that </a:t>
            </a:r>
            <a:r>
              <a:rPr lang="en-US" sz="2800" i="1" dirty="0">
                <a:latin typeface="Arial Nova Cond" panose="020B0506020202020204" pitchFamily="34" charset="0"/>
              </a:rPr>
              <a:t>Reframing Aging</a:t>
            </a:r>
            <a:r>
              <a:rPr lang="en-US" sz="2800" dirty="0">
                <a:latin typeface="Arial Nova Cond" panose="020B0506020202020204" pitchFamily="34" charset="0"/>
              </a:rPr>
              <a:t> tools would be adopted more quickly. </a:t>
            </a:r>
          </a:p>
          <a:p>
            <a:pPr algn="l"/>
            <a:r>
              <a:rPr lang="en-US" sz="2800" dirty="0">
                <a:latin typeface="Arial Nova Cond" panose="020B0506020202020204" pitchFamily="34" charset="0"/>
              </a:rPr>
              <a:t>FrameLab participants received Diffusion of Innovations Theory training to support development of targeted, strategic connections and communications with varied aging-sector stakeholders and the general public. FrameLab attendees received hands-on instruction on revising aging-related marketing and communication material to eliminate ageist language and attitudes. </a:t>
            </a:r>
          </a:p>
        </p:txBody>
      </p:sp>
      <p:sp>
        <p:nvSpPr>
          <p:cNvPr id="11" name="TextBox 10">
            <a:extLst>
              <a:ext uri="{FF2B5EF4-FFF2-40B4-BE49-F238E27FC236}">
                <a16:creationId xmlns:a16="http://schemas.microsoft.com/office/drawing/2014/main" id="{73F4706F-FCE7-4F11-8364-EED614F97C91}"/>
              </a:ext>
            </a:extLst>
          </p:cNvPr>
          <p:cNvSpPr txBox="1"/>
          <p:nvPr/>
        </p:nvSpPr>
        <p:spPr>
          <a:xfrm>
            <a:off x="1216817" y="18137310"/>
            <a:ext cx="8364993" cy="1118255"/>
          </a:xfrm>
          <a:prstGeom prst="rect">
            <a:avLst/>
          </a:prstGeom>
          <a:noFill/>
        </p:spPr>
        <p:txBody>
          <a:bodyPr wrap="square" rtlCol="0">
            <a:spAutoFit/>
          </a:bodyPr>
          <a:lstStyle/>
          <a:p>
            <a:pPr defTabSz="4389438">
              <a:lnSpc>
                <a:spcPts val="8000"/>
              </a:lnSpc>
              <a:spcBef>
                <a:spcPts val="0"/>
              </a:spcBef>
            </a:pPr>
            <a:r>
              <a:rPr lang="en-US" sz="7200" b="1" dirty="0">
                <a:solidFill>
                  <a:srgbClr val="97B450"/>
                </a:solidFill>
                <a:latin typeface="Arial Nova Cond" panose="020B0506020202020204" pitchFamily="34" charset="0"/>
              </a:rPr>
              <a:t>FrameLab Phase One</a:t>
            </a:r>
          </a:p>
        </p:txBody>
      </p:sp>
      <p:sp>
        <p:nvSpPr>
          <p:cNvPr id="39" name="TextBox 38">
            <a:extLst>
              <a:ext uri="{FF2B5EF4-FFF2-40B4-BE49-F238E27FC236}">
                <a16:creationId xmlns:a16="http://schemas.microsoft.com/office/drawing/2014/main" id="{C690A9EB-E616-42EE-941A-147D69198636}"/>
              </a:ext>
            </a:extLst>
          </p:cNvPr>
          <p:cNvSpPr txBox="1"/>
          <p:nvPr/>
        </p:nvSpPr>
        <p:spPr>
          <a:xfrm>
            <a:off x="11666383" y="11226413"/>
            <a:ext cx="9661833" cy="3234928"/>
          </a:xfrm>
          <a:prstGeom prst="roundRect">
            <a:avLst/>
          </a:prstGeom>
          <a:solidFill>
            <a:srgbClr val="97B450"/>
          </a:solidFill>
        </p:spPr>
        <p:txBody>
          <a:bodyPr wrap="square" rtlCol="0">
            <a:spAutoFit/>
          </a:bodyPr>
          <a:lstStyle/>
          <a:p>
            <a:r>
              <a:rPr lang="en-US" sz="4400" b="1" dirty="0">
                <a:latin typeface="Arial Nova Cond" panose="020B0506020202020204" pitchFamily="34" charset="0"/>
              </a:rPr>
              <a:t>Diffusion of Innovation</a:t>
            </a:r>
          </a:p>
          <a:p>
            <a:pPr algn="l"/>
            <a:r>
              <a:rPr lang="en-US" sz="3600" dirty="0">
                <a:latin typeface="Arial Nova Cond" panose="020B0506020202020204" pitchFamily="34" charset="0"/>
              </a:rPr>
              <a:t>The process by which an </a:t>
            </a:r>
            <a:r>
              <a:rPr lang="en-US" sz="3600" b="1" dirty="0">
                <a:latin typeface="Arial Nova Cond" panose="020B0506020202020204" pitchFamily="34" charset="0"/>
              </a:rPr>
              <a:t>innovation </a:t>
            </a:r>
            <a:r>
              <a:rPr lang="en-US" sz="3600" dirty="0">
                <a:latin typeface="Arial Nova Cond" panose="020B0506020202020204" pitchFamily="34" charset="0"/>
              </a:rPr>
              <a:t>is </a:t>
            </a:r>
            <a:r>
              <a:rPr lang="en-US" sz="3600" b="1" dirty="0">
                <a:latin typeface="Arial Nova Cond" panose="020B0506020202020204" pitchFamily="34" charset="0"/>
              </a:rPr>
              <a:t>communicated </a:t>
            </a:r>
            <a:r>
              <a:rPr lang="en-US" sz="3600" dirty="0">
                <a:latin typeface="Arial Nova Cond" panose="020B0506020202020204" pitchFamily="34" charset="0"/>
              </a:rPr>
              <a:t>through certain channels over</a:t>
            </a:r>
            <a:r>
              <a:rPr lang="en-US" sz="3600" b="1" dirty="0">
                <a:latin typeface="Arial Nova Cond" panose="020B0506020202020204" pitchFamily="34" charset="0"/>
              </a:rPr>
              <a:t> time </a:t>
            </a:r>
            <a:r>
              <a:rPr lang="en-US" sz="3600" dirty="0">
                <a:latin typeface="Arial Nova Cond" panose="020B0506020202020204" pitchFamily="34" charset="0"/>
              </a:rPr>
              <a:t>among members of a </a:t>
            </a:r>
            <a:r>
              <a:rPr lang="en-US" sz="3600" b="1" dirty="0">
                <a:latin typeface="Arial Nova Cond" panose="020B0506020202020204" pitchFamily="34" charset="0"/>
              </a:rPr>
              <a:t>social system </a:t>
            </a:r>
          </a:p>
          <a:p>
            <a:pPr algn="l"/>
            <a:r>
              <a:rPr lang="en-US" sz="3200" dirty="0">
                <a:latin typeface="Arial Nova Cond" panose="020B0506020202020204" pitchFamily="34" charset="0"/>
              </a:rPr>
              <a:t>(Rogers, 2003)</a:t>
            </a:r>
          </a:p>
        </p:txBody>
      </p:sp>
      <p:cxnSp>
        <p:nvCxnSpPr>
          <p:cNvPr id="13" name="Straight Connector 12">
            <a:extLst>
              <a:ext uri="{FF2B5EF4-FFF2-40B4-BE49-F238E27FC236}">
                <a16:creationId xmlns:a16="http://schemas.microsoft.com/office/drawing/2014/main" id="{903020E6-E379-4065-8740-A302E94F5FB2}"/>
              </a:ext>
            </a:extLst>
          </p:cNvPr>
          <p:cNvCxnSpPr/>
          <p:nvPr/>
        </p:nvCxnSpPr>
        <p:spPr bwMode="auto">
          <a:xfrm>
            <a:off x="937418" y="29719493"/>
            <a:ext cx="5432451" cy="0"/>
          </a:xfrm>
          <a:prstGeom prst="line">
            <a:avLst/>
          </a:prstGeom>
          <a:solidFill>
            <a:schemeClr val="bg1"/>
          </a:solidFill>
          <a:ln w="9525" cap="flat" cmpd="sng" algn="ctr">
            <a:solidFill>
              <a:schemeClr val="tx1"/>
            </a:solidFill>
            <a:prstDash val="solid"/>
            <a:round/>
            <a:headEnd type="none" w="med" len="med"/>
            <a:tailEnd type="none" w="med" len="med"/>
          </a:ln>
          <a:effectLst/>
        </p:spPr>
      </p:cxnSp>
      <p:pic>
        <p:nvPicPr>
          <p:cNvPr id="14" name="Picture 13">
            <a:extLst>
              <a:ext uri="{FF2B5EF4-FFF2-40B4-BE49-F238E27FC236}">
                <a16:creationId xmlns:a16="http://schemas.microsoft.com/office/drawing/2014/main" id="{D14962BF-F5B9-4CF1-92EE-8CE2936B7C5B}"/>
              </a:ext>
            </a:extLst>
          </p:cNvPr>
          <p:cNvPicPr>
            <a:picLocks noChangeAspect="1"/>
          </p:cNvPicPr>
          <p:nvPr/>
        </p:nvPicPr>
        <p:blipFill rotWithShape="1">
          <a:blip r:embed="rId7"/>
          <a:srcRect t="-41"/>
          <a:stretch/>
        </p:blipFill>
        <p:spPr>
          <a:xfrm>
            <a:off x="33214104" y="15340865"/>
            <a:ext cx="9509760" cy="766592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250"/>
                                        <p:tgtEl>
                                          <p:spTgt spid="37"/>
                                        </p:tgtEl>
                                      </p:cBhvr>
                                    </p:animEffect>
                                    <p:anim calcmode="lin" valueType="num">
                                      <p:cBhvr>
                                        <p:cTn id="8" dur="1250" fill="hold"/>
                                        <p:tgtEl>
                                          <p:spTgt spid="37"/>
                                        </p:tgtEl>
                                        <p:attrNameLst>
                                          <p:attrName>ppt_x</p:attrName>
                                        </p:attrNameLst>
                                      </p:cBhvr>
                                      <p:tavLst>
                                        <p:tav tm="0">
                                          <p:val>
                                            <p:strVal val="#ppt_x"/>
                                          </p:val>
                                        </p:tav>
                                        <p:tav tm="100000">
                                          <p:val>
                                            <p:strVal val="#ppt_x"/>
                                          </p:val>
                                        </p:tav>
                                      </p:tavLst>
                                    </p:anim>
                                    <p:anim calcmode="lin" valueType="num">
                                      <p:cBhvr>
                                        <p:cTn id="9" dur="12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DF7F9C5932BC4082179267A7F5C2AE" ma:contentTypeVersion="7" ma:contentTypeDescription="Create a new document." ma:contentTypeScope="" ma:versionID="607629d2063ed6b4390f7cbb61d2f0f7">
  <xsd:schema xmlns:xsd="http://www.w3.org/2001/XMLSchema" xmlns:xs="http://www.w3.org/2001/XMLSchema" xmlns:p="http://schemas.microsoft.com/office/2006/metadata/properties" xmlns:ns2="1a50fce9-5130-45eb-94d3-0cfc392eeb45" xmlns:ns3="2606158b-5555-4701-ac79-7c4d44078c06" targetNamespace="http://schemas.microsoft.com/office/2006/metadata/properties" ma:root="true" ma:fieldsID="5127779ba1d0be2d85308dc1b74d059a" ns2:_="" ns3:_="">
    <xsd:import namespace="1a50fce9-5130-45eb-94d3-0cfc392eeb45"/>
    <xsd:import namespace="2606158b-5555-4701-ac79-7c4d44078c0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0fce9-5130-45eb-94d3-0cfc392eeb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06158b-5555-4701-ac79-7c4d44078c0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D93CEF-2677-4E40-A15E-7DDF9226AABF}"/>
</file>

<file path=customXml/itemProps2.xml><?xml version="1.0" encoding="utf-8"?>
<ds:datastoreItem xmlns:ds="http://schemas.openxmlformats.org/officeDocument/2006/customXml" ds:itemID="{00D8D391-B7AA-4307-8DCB-35664E2307F1}"/>
</file>

<file path=customXml/itemProps3.xml><?xml version="1.0" encoding="utf-8"?>
<ds:datastoreItem xmlns:ds="http://schemas.openxmlformats.org/officeDocument/2006/customXml" ds:itemID="{EFA36253-69AD-4BE4-9CCE-1E9FAD7AD096}"/>
</file>

<file path=docProps/app.xml><?xml version="1.0" encoding="utf-8"?>
<Properties xmlns="http://schemas.openxmlformats.org/officeDocument/2006/extended-properties" xmlns:vt="http://schemas.openxmlformats.org/officeDocument/2006/docPropsVTypes">
  <TotalTime>2313</TotalTime>
  <Words>1058</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Arial Nova Cond</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Mary Lou Ciolfi</cp:lastModifiedBy>
  <cp:revision>110</cp:revision>
  <cp:lastPrinted>2011-03-08T18:07:35Z</cp:lastPrinted>
  <dcterms:created xsi:type="dcterms:W3CDTF">2008-12-04T00:20:37Z</dcterms:created>
  <dcterms:modified xsi:type="dcterms:W3CDTF">2018-11-04T14:22:45Z</dcterms:modified>
  <cp:category>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0x010100EADF7F9C5932BC4082179267A7F5C2AE</vt:lpwstr>
  </property>
</Properties>
</file>