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Lato"/>
      <p:regular r:id="rId33"/>
      <p:bold r:id="rId34"/>
      <p:italic r:id="rId35"/>
      <p:boldItalic r:id="rId36"/>
    </p:embeddedFont>
    <p:embeddedFont>
      <p:font typeface="Gill Sans"/>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GillSans-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Gill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5807a988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5807a988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d08d7c9b7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d08d7c9b7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d45d9035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d45d9035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ce1d902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ce1d902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ce1d902d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ce1d902d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e6239231a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e6239231a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d45d903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d45d903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4cafd9c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e4cafd9c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4cafd9c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4cafd9c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4cafd9c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e4cafd9c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6239231a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6239231a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ce1d902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ce1d902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08d7c9b7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d08d7c9b7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ce1d902d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ce1d902d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d08d7c9b7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d08d7c9b7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ce1d902d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ce1d902d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e30d427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ce30d427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4cafd9c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e4cafd9c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ce30d427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ce30d427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e30d4278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ce30d4278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ce1d902d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ce1d902d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d45d903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d45d903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08d7c9b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d08d7c9b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08d7c9b7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08d7c9b7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6239231a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e6239231a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08d7c9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08d7c9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649b06f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649b06f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3E3F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google.com/search?sca_esv=1a57d827cf09faae&amp;q=distinguishes&amp;si=AKbGX_o31t0LiMsEloM2rO5Vmah9hPv3i0Npgv-6O6Mt8MVKXWzeQOTZn89FsQIAYrrw8Ky1Gf1CKme2jM8ngtBu4cfCMyN4ts5s5r_gaAraaCL4z9GLDrM%3D&amp;expnd=1&amp;sa=X&amp;ved=2ahUKEwitquKrl8eFAxWSvokEHWNoC0EQyecJegQIDxAO" TargetMode="External"/><Relationship Id="rId4" Type="http://schemas.openxmlformats.org/officeDocument/2006/relationships/hyperlink" Target="https://www.google.com/search?sca_esv=1a57d827cf09faae&amp;q=introspection&amp;si=AKbGX_o31t0LiMsEloM2rO5Vmah9Ay1UZ3QKBDlDwTY-x77f6-wRK3_UIy7f16a8POlDDJ3RCqbQjzcwSoUj2Lt5yKrt3FwkBW3qVk0rPhAnbel19pdUQsM%3D&amp;expnd=1&amp;sa=X&amp;ved=2ahUKEwitquKrl8eFAxWSvokEHWNoC0EQyecJegQIDxAP" TargetMode="External"/><Relationship Id="rId5" Type="http://schemas.openxmlformats.org/officeDocument/2006/relationships/hyperlink" Target="https://www.google.com/search?sca_esv=1a57d827cf09faae&amp;q=reflexive&amp;si=AKbGX_onJk-q0LQUYzV7-GRhpJ5DJdBDOsWhCAVKi0H6Fq3z4ac5N-pSox6Jb7sxDGu07oY2Re1V8er7n5WcNohNW0bl4_f1DGW8xEt_4hsFceKTFTWsENA%3D&amp;expnd=1&amp;sa=X&amp;ved=2ahUKEwitquKrl8eFAxWSvokEHWNoC0EQyecJegQIDxAQ" TargetMode="External"/><Relationship Id="rId6"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29729"/>
              <a:buFont typeface="Arial"/>
              <a:buNone/>
            </a:pPr>
            <a:r>
              <a:rPr b="1" lang="en" sz="3700">
                <a:highlight>
                  <a:schemeClr val="lt2"/>
                </a:highlight>
                <a:latin typeface="Lato"/>
                <a:ea typeface="Lato"/>
                <a:cs typeface="Lato"/>
                <a:sym typeface="Lato"/>
              </a:rPr>
              <a:t>Self-Care in the Aftermath of</a:t>
            </a:r>
            <a:endParaRPr b="1">
              <a:highlight>
                <a:schemeClr val="lt2"/>
              </a:highlight>
              <a:latin typeface="Lato"/>
              <a:ea typeface="Lato"/>
              <a:cs typeface="Lato"/>
              <a:sym typeface="Lato"/>
            </a:endParaRPr>
          </a:p>
          <a:p>
            <a:pPr indent="0" lvl="0" marL="0" rtl="0" algn="ctr">
              <a:spcBef>
                <a:spcPts val="0"/>
              </a:spcBef>
              <a:spcAft>
                <a:spcPts val="0"/>
              </a:spcAft>
              <a:buClr>
                <a:schemeClr val="dk1"/>
              </a:buClr>
              <a:buSzPct val="29729"/>
              <a:buFont typeface="Arial"/>
              <a:buNone/>
            </a:pPr>
            <a:r>
              <a:rPr b="1" lang="en" sz="3700">
                <a:highlight>
                  <a:schemeClr val="lt2"/>
                </a:highlight>
                <a:latin typeface="Lato"/>
                <a:ea typeface="Lato"/>
                <a:cs typeface="Lato"/>
                <a:sym typeface="Lato"/>
              </a:rPr>
              <a:t>Pandemic</a:t>
            </a:r>
            <a:endParaRPr b="1" sz="3700">
              <a:highlight>
                <a:schemeClr val="lt2"/>
              </a:highlight>
              <a:latin typeface="Lato"/>
              <a:ea typeface="Lato"/>
              <a:cs typeface="Lato"/>
              <a:sym typeface="Lato"/>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700" y="2019525"/>
            <a:ext cx="8520600" cy="160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110D0A"/>
                </a:solidFill>
              </a:rPr>
              <a:t>                     </a:t>
            </a:r>
            <a:endParaRPr b="1">
              <a:solidFill>
                <a:srgbClr val="110D0A"/>
              </a:solidFill>
            </a:endParaRPr>
          </a:p>
          <a:p>
            <a:pPr indent="0" lvl="0" marL="0" rtl="0" algn="ctr">
              <a:spcBef>
                <a:spcPts val="0"/>
              </a:spcBef>
              <a:spcAft>
                <a:spcPts val="0"/>
              </a:spcAft>
              <a:buNone/>
            </a:pPr>
            <a:r>
              <a:rPr b="1" lang="en">
                <a:solidFill>
                  <a:srgbClr val="110D0A"/>
                </a:solidFill>
              </a:rPr>
              <a:t>Wanda Anderson</a:t>
            </a:r>
            <a:endParaRPr b="1">
              <a:solidFill>
                <a:srgbClr val="110D0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How as your day?</a:t>
            </a:r>
            <a:endParaRPr>
              <a:latin typeface="Lato"/>
              <a:ea typeface="Lato"/>
              <a:cs typeface="Lato"/>
              <a:sym typeface="Lato"/>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Well I </a:t>
            </a:r>
            <a:r>
              <a:rPr lang="en">
                <a:highlight>
                  <a:srgbClr val="00FF00"/>
                </a:highlight>
                <a:latin typeface="Lato"/>
                <a:ea typeface="Lato"/>
                <a:cs typeface="Lato"/>
                <a:sym typeface="Lato"/>
              </a:rPr>
              <a:t>had a flat tire</a:t>
            </a:r>
            <a:r>
              <a:rPr lang="en">
                <a:latin typeface="Lato"/>
                <a:ea typeface="Lato"/>
                <a:cs typeface="Lato"/>
                <a:sym typeface="Lato"/>
              </a:rPr>
              <a:t> and </a:t>
            </a:r>
            <a:r>
              <a:rPr lang="en">
                <a:highlight>
                  <a:srgbClr val="FF00FF"/>
                </a:highlight>
                <a:latin typeface="Lato"/>
                <a:ea typeface="Lato"/>
                <a:cs typeface="Lato"/>
                <a:sym typeface="Lato"/>
              </a:rPr>
              <a:t>had a spare</a:t>
            </a:r>
            <a:r>
              <a:rPr lang="en">
                <a:latin typeface="Lato"/>
                <a:ea typeface="Lato"/>
                <a:cs typeface="Lato"/>
                <a:sym typeface="Lato"/>
              </a:rPr>
              <a:t> and AAA changed it. I </a:t>
            </a:r>
            <a:r>
              <a:rPr lang="en">
                <a:highlight>
                  <a:srgbClr val="00FF00"/>
                </a:highlight>
                <a:latin typeface="Lato"/>
                <a:ea typeface="Lato"/>
                <a:cs typeface="Lato"/>
                <a:sym typeface="Lato"/>
              </a:rPr>
              <a:t>was late</a:t>
            </a:r>
            <a:r>
              <a:rPr lang="en">
                <a:latin typeface="Lato"/>
                <a:ea typeface="Lato"/>
                <a:cs typeface="Lato"/>
                <a:sym typeface="Lato"/>
              </a:rPr>
              <a:t> getting to work </a:t>
            </a:r>
            <a:r>
              <a:rPr lang="en">
                <a:highlight>
                  <a:srgbClr val="FF00FF"/>
                </a:highlight>
                <a:latin typeface="Lato"/>
                <a:ea typeface="Lato"/>
                <a:cs typeface="Lato"/>
                <a:sym typeface="Lato"/>
              </a:rPr>
              <a:t>but caught up</a:t>
            </a:r>
            <a:r>
              <a:rPr lang="en">
                <a:latin typeface="Lato"/>
                <a:ea typeface="Lato"/>
                <a:cs typeface="Lato"/>
                <a:sym typeface="Lato"/>
              </a:rPr>
              <a:t>. The air </a:t>
            </a:r>
            <a:r>
              <a:rPr lang="en">
                <a:latin typeface="Lato"/>
                <a:ea typeface="Lato"/>
                <a:cs typeface="Lato"/>
                <a:sym typeface="Lato"/>
              </a:rPr>
              <a:t>conditioner</a:t>
            </a:r>
            <a:r>
              <a:rPr lang="en">
                <a:latin typeface="Lato"/>
                <a:ea typeface="Lato"/>
                <a:cs typeface="Lato"/>
                <a:sym typeface="Lato"/>
              </a:rPr>
              <a:t> was too low so I was </a:t>
            </a:r>
            <a:r>
              <a:rPr lang="en">
                <a:highlight>
                  <a:srgbClr val="00FF00"/>
                </a:highlight>
                <a:latin typeface="Lato"/>
                <a:ea typeface="Lato"/>
                <a:cs typeface="Lato"/>
                <a:sym typeface="Lato"/>
              </a:rPr>
              <a:t>cold all day</a:t>
            </a:r>
            <a:r>
              <a:rPr lang="en">
                <a:latin typeface="Lato"/>
                <a:ea typeface="Lato"/>
                <a:cs typeface="Lato"/>
                <a:sym typeface="Lato"/>
              </a:rPr>
              <a:t>. I did not have a spare sweater to put on. I </a:t>
            </a:r>
            <a:r>
              <a:rPr lang="en">
                <a:latin typeface="Lato"/>
                <a:ea typeface="Lato"/>
                <a:cs typeface="Lato"/>
                <a:sym typeface="Lato"/>
              </a:rPr>
              <a:t>went</a:t>
            </a:r>
            <a:r>
              <a:rPr lang="en">
                <a:latin typeface="Lato"/>
                <a:ea typeface="Lato"/>
                <a:cs typeface="Lato"/>
                <a:sym typeface="Lato"/>
              </a:rPr>
              <a:t> out for a </a:t>
            </a:r>
            <a:r>
              <a:rPr lang="en">
                <a:highlight>
                  <a:srgbClr val="FF00FF"/>
                </a:highlight>
                <a:latin typeface="Lato"/>
                <a:ea typeface="Lato"/>
                <a:cs typeface="Lato"/>
                <a:sym typeface="Lato"/>
              </a:rPr>
              <a:t>nice lunch with 3 colleagues</a:t>
            </a:r>
            <a:r>
              <a:rPr lang="en">
                <a:latin typeface="Lato"/>
                <a:ea typeface="Lato"/>
                <a:cs typeface="Lato"/>
                <a:sym typeface="Lato"/>
              </a:rPr>
              <a:t> then could not find parking when I arrived back at the office and parked in a no parking zone. I </a:t>
            </a:r>
            <a:r>
              <a:rPr lang="en">
                <a:highlight>
                  <a:srgbClr val="00FF00"/>
                </a:highlight>
                <a:latin typeface="Lato"/>
                <a:ea typeface="Lato"/>
                <a:cs typeface="Lato"/>
                <a:sym typeface="Lato"/>
              </a:rPr>
              <a:t>did get a parking ticket</a:t>
            </a:r>
            <a:r>
              <a:rPr lang="en">
                <a:latin typeface="Lato"/>
                <a:ea typeface="Lato"/>
                <a:cs typeface="Lato"/>
                <a:sym typeface="Lato"/>
              </a:rPr>
              <a:t> and it was $25.00. This afternoon there was an email that I will move up a step on the payscale next month </a:t>
            </a:r>
            <a:r>
              <a:rPr lang="en">
                <a:latin typeface="Lato"/>
                <a:ea typeface="Lato"/>
                <a:cs typeface="Lato"/>
                <a:sym typeface="Lato"/>
              </a:rPr>
              <a:t>and</a:t>
            </a:r>
            <a:r>
              <a:rPr lang="en">
                <a:latin typeface="Lato"/>
                <a:ea typeface="Lato"/>
                <a:cs typeface="Lato"/>
                <a:sym typeface="Lato"/>
              </a:rPr>
              <a:t> will </a:t>
            </a:r>
            <a:r>
              <a:rPr lang="en">
                <a:highlight>
                  <a:srgbClr val="FF00FF"/>
                </a:highlight>
                <a:latin typeface="Lato"/>
                <a:ea typeface="Lato"/>
                <a:cs typeface="Lato"/>
                <a:sym typeface="Lato"/>
              </a:rPr>
              <a:t>receive</a:t>
            </a:r>
            <a:r>
              <a:rPr lang="en">
                <a:highlight>
                  <a:srgbClr val="FF00FF"/>
                </a:highlight>
                <a:latin typeface="Lato"/>
                <a:ea typeface="Lato"/>
                <a:cs typeface="Lato"/>
                <a:sym typeface="Lato"/>
              </a:rPr>
              <a:t> a 10%</a:t>
            </a:r>
            <a:r>
              <a:rPr lang="en">
                <a:latin typeface="Lato"/>
                <a:ea typeface="Lato"/>
                <a:cs typeface="Lato"/>
                <a:sym typeface="Lato"/>
              </a:rPr>
              <a:t> increase.</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Can I just say my day was nice, challenging, </a:t>
            </a:r>
            <a:r>
              <a:rPr lang="en">
                <a:latin typeface="Lato"/>
                <a:ea typeface="Lato"/>
                <a:cs typeface="Lato"/>
                <a:sym typeface="Lato"/>
              </a:rPr>
              <a:t>frustrating</a:t>
            </a:r>
            <a:r>
              <a:rPr lang="en">
                <a:latin typeface="Lato"/>
                <a:ea typeface="Lato"/>
                <a:cs typeface="Lato"/>
                <a:sym typeface="Lato"/>
              </a:rPr>
              <a:t> and exciting.</a:t>
            </a:r>
            <a:endParaRPr>
              <a:latin typeface="Lato"/>
              <a:ea typeface="Lato"/>
              <a:cs typeface="Lato"/>
              <a:sym typeface="Lato"/>
            </a:endParaRPr>
          </a:p>
        </p:txBody>
      </p:sp>
      <p:sp>
        <p:nvSpPr>
          <p:cNvPr id="129" name="Google Shape;129;p22"/>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30" name="Google Shape;130;p22"/>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Lato"/>
                <a:ea typeface="Lato"/>
                <a:cs typeface="Lato"/>
                <a:sym typeface="Lato"/>
              </a:rPr>
              <a:t>Pre self-care                     and               Post self-care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36" name="Google Shape;136;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latin typeface="Lato"/>
                <a:ea typeface="Lato"/>
                <a:cs typeface="Lato"/>
                <a:sym typeface="Lato"/>
              </a:rPr>
              <a:t>Challenging</a:t>
            </a:r>
            <a:endParaRPr sz="1500">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 sz="1500">
                <a:latin typeface="Lato"/>
                <a:ea typeface="Lato"/>
                <a:cs typeface="Lato"/>
                <a:sym typeface="Lato"/>
              </a:rPr>
              <a:t>Not a priority</a:t>
            </a:r>
            <a:endParaRPr sz="1500">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 sz="1500">
                <a:latin typeface="Lato"/>
                <a:ea typeface="Lato"/>
                <a:cs typeface="Lato"/>
                <a:sym typeface="Lato"/>
              </a:rPr>
              <a:t>Even a bit laissez faire</a:t>
            </a:r>
            <a:endParaRPr sz="1500">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 sz="1500">
                <a:latin typeface="Lato"/>
                <a:ea typeface="Lato"/>
                <a:cs typeface="Lato"/>
                <a:sym typeface="Lato"/>
              </a:rPr>
              <a:t>Just moving forward and taking breaks</a:t>
            </a:r>
            <a:endParaRPr sz="1500">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 sz="1500">
                <a:latin typeface="Lato"/>
                <a:ea typeface="Lato"/>
                <a:cs typeface="Lato"/>
                <a:sym typeface="Lato"/>
              </a:rPr>
              <a:t>Still believed “BE STRONG”</a:t>
            </a:r>
            <a:endParaRPr sz="1500">
              <a:latin typeface="Lato"/>
              <a:ea typeface="Lato"/>
              <a:cs typeface="Lato"/>
              <a:sym typeface="Lato"/>
            </a:endParaRPr>
          </a:p>
          <a:p>
            <a:pPr indent="0" lvl="0" marL="0" rtl="0" algn="l">
              <a:spcBef>
                <a:spcPts val="1200"/>
              </a:spcBef>
              <a:spcAft>
                <a:spcPts val="1200"/>
              </a:spcAft>
              <a:buNone/>
            </a:pPr>
            <a:r>
              <a:t/>
            </a:r>
            <a:endParaRPr sz="1500">
              <a:latin typeface="Lato"/>
              <a:ea typeface="Lato"/>
              <a:cs typeface="Lato"/>
              <a:sym typeface="Lato"/>
            </a:endParaRPr>
          </a:p>
        </p:txBody>
      </p:sp>
      <p:sp>
        <p:nvSpPr>
          <p:cNvPr id="137" name="Google Shape;137;p23"/>
          <p:cNvSpPr txBox="1"/>
          <p:nvPr>
            <p:ph idx="2" type="body"/>
          </p:nvPr>
        </p:nvSpPr>
        <p:spPr>
          <a:xfrm>
            <a:off x="4359075"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Overwhelmed</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No time</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Trying not to drown</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No real chance to slow down or reassess</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Tired of “BEING STRONG”</a:t>
            </a:r>
            <a:endParaRPr>
              <a:latin typeface="Lato"/>
              <a:ea typeface="Lato"/>
              <a:cs typeface="Lato"/>
              <a:sym typeface="Lato"/>
            </a:endParaRPr>
          </a:p>
          <a:p>
            <a:pPr indent="0" lvl="0" marL="0" rtl="0" algn="l">
              <a:spcBef>
                <a:spcPts val="1200"/>
              </a:spcBef>
              <a:spcAft>
                <a:spcPts val="1200"/>
              </a:spcAft>
              <a:buNone/>
            </a:pPr>
            <a:r>
              <a:t/>
            </a:r>
            <a:endParaRPr>
              <a:latin typeface="Lato"/>
              <a:ea typeface="Lato"/>
              <a:cs typeface="Lato"/>
              <a:sym typeface="Lato"/>
            </a:endParaRPr>
          </a:p>
        </p:txBody>
      </p:sp>
      <p:sp>
        <p:nvSpPr>
          <p:cNvPr id="138" name="Google Shape;138;p23"/>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39" name="Google Shape;139;p23"/>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Self-Care: How do we care for</a:t>
            </a:r>
            <a:r>
              <a:rPr b="1" lang="en">
                <a:latin typeface="Lato"/>
                <a:ea typeface="Lato"/>
                <a:cs typeface="Lato"/>
                <a:sym typeface="Lato"/>
              </a:rPr>
              <a:t> OURSELVES</a:t>
            </a:r>
            <a:endParaRPr b="1">
              <a:latin typeface="Lato"/>
              <a:ea typeface="Lato"/>
              <a:cs typeface="Lato"/>
              <a:sym typeface="Lato"/>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28571"/>
              </a:lnSpc>
              <a:spcBef>
                <a:spcPts val="0"/>
              </a:spcBef>
              <a:spcAft>
                <a:spcPts val="0"/>
              </a:spcAft>
              <a:buNone/>
            </a:pPr>
            <a:r>
              <a:rPr lang="en" sz="2100">
                <a:solidFill>
                  <a:srgbClr val="1F1F1F"/>
                </a:solidFill>
                <a:latin typeface="Lato"/>
                <a:ea typeface="Lato"/>
                <a:cs typeface="Lato"/>
                <a:sym typeface="Lato"/>
              </a:rPr>
              <a:t>Self: </a:t>
            </a:r>
            <a:r>
              <a:rPr lang="en" sz="1050">
                <a:solidFill>
                  <a:srgbClr val="1F1F1F"/>
                </a:solidFill>
                <a:latin typeface="Lato"/>
                <a:ea typeface="Lato"/>
                <a:cs typeface="Lato"/>
                <a:sym typeface="Lato"/>
              </a:rPr>
              <a:t>/self/</a:t>
            </a:r>
            <a:r>
              <a:rPr i="1" lang="en" sz="1050">
                <a:solidFill>
                  <a:srgbClr val="1F1F1F"/>
                </a:solidFill>
                <a:latin typeface="Lato"/>
                <a:ea typeface="Lato"/>
                <a:cs typeface="Lato"/>
                <a:sym typeface="Lato"/>
              </a:rPr>
              <a:t>noun</a:t>
            </a:r>
            <a:endParaRPr i="1" sz="1050">
              <a:solidFill>
                <a:srgbClr val="1F1F1F"/>
              </a:solidFill>
              <a:latin typeface="Lato"/>
              <a:ea typeface="Lato"/>
              <a:cs typeface="Lato"/>
              <a:sym typeface="Lato"/>
            </a:endParaRPr>
          </a:p>
          <a:p>
            <a:pPr indent="-228600" lvl="0" marL="457200" rtl="0" algn="l">
              <a:spcBef>
                <a:spcPts val="0"/>
              </a:spcBef>
              <a:spcAft>
                <a:spcPts val="0"/>
              </a:spcAft>
              <a:buClr>
                <a:srgbClr val="1F1F1F"/>
              </a:buClr>
              <a:buSzPts val="1100"/>
              <a:buFont typeface="Roboto"/>
              <a:buNone/>
            </a:pPr>
            <a:r>
              <a:rPr lang="en" sz="1050">
                <a:solidFill>
                  <a:srgbClr val="1F1F1F"/>
                </a:solidFill>
                <a:highlight>
                  <a:srgbClr val="00FFFF"/>
                </a:highlight>
                <a:latin typeface="Lato"/>
                <a:ea typeface="Lato"/>
                <a:cs typeface="Lato"/>
                <a:sym typeface="Lato"/>
              </a:rPr>
              <a:t>a person's essential being </a:t>
            </a:r>
            <a:r>
              <a:rPr lang="en" sz="1050">
                <a:solidFill>
                  <a:srgbClr val="1F1F1F"/>
                </a:solidFill>
                <a:latin typeface="Lato"/>
                <a:ea typeface="Lato"/>
                <a:cs typeface="Lato"/>
                <a:sym typeface="Lato"/>
              </a:rPr>
              <a:t>that </a:t>
            </a:r>
            <a:r>
              <a:rPr lang="en" sz="1050">
                <a:solidFill>
                  <a:schemeClr val="hlink"/>
                </a:solidFill>
                <a:uFill>
                  <a:noFill/>
                </a:uFill>
                <a:latin typeface="Lato"/>
                <a:ea typeface="Lato"/>
                <a:cs typeface="Lato"/>
                <a:sym typeface="Lato"/>
                <a:hlinkClick r:id="rId3"/>
              </a:rPr>
              <a:t>distinguishes</a:t>
            </a:r>
            <a:r>
              <a:rPr lang="en" sz="1050">
                <a:solidFill>
                  <a:srgbClr val="1F1F1F"/>
                </a:solidFill>
                <a:latin typeface="Lato"/>
                <a:ea typeface="Lato"/>
                <a:cs typeface="Lato"/>
                <a:sym typeface="Lato"/>
              </a:rPr>
              <a:t> them from others, especially considered as the object of </a:t>
            </a:r>
            <a:r>
              <a:rPr b="1" lang="en" sz="1050" u="sng">
                <a:solidFill>
                  <a:schemeClr val="hlink"/>
                </a:solidFill>
                <a:latin typeface="Lato"/>
                <a:ea typeface="Lato"/>
                <a:cs typeface="Lato"/>
                <a:sym typeface="Lato"/>
                <a:hlinkClick r:id="rId4"/>
              </a:rPr>
              <a:t>introspection</a:t>
            </a:r>
            <a:r>
              <a:rPr lang="en" sz="1050">
                <a:solidFill>
                  <a:srgbClr val="1F1F1F"/>
                </a:solidFill>
                <a:latin typeface="Lato"/>
                <a:ea typeface="Lato"/>
                <a:cs typeface="Lato"/>
                <a:sym typeface="Lato"/>
              </a:rPr>
              <a:t> or </a:t>
            </a:r>
            <a:r>
              <a:rPr lang="en" sz="1050">
                <a:solidFill>
                  <a:schemeClr val="hlink"/>
                </a:solidFill>
                <a:uFill>
                  <a:noFill/>
                </a:uFill>
                <a:latin typeface="Lato"/>
                <a:ea typeface="Lato"/>
                <a:cs typeface="Lato"/>
                <a:sym typeface="Lato"/>
                <a:hlinkClick r:id="rId5"/>
              </a:rPr>
              <a:t>reflexive</a:t>
            </a:r>
            <a:r>
              <a:rPr lang="en" sz="1050">
                <a:solidFill>
                  <a:srgbClr val="1F1F1F"/>
                </a:solidFill>
                <a:latin typeface="Lato"/>
                <a:ea typeface="Lato"/>
                <a:cs typeface="Lato"/>
                <a:sym typeface="Lato"/>
              </a:rPr>
              <a:t> action.</a:t>
            </a:r>
            <a:br>
              <a:rPr lang="en" sz="1050">
                <a:solidFill>
                  <a:srgbClr val="1F1F1F"/>
                </a:solidFill>
                <a:latin typeface="Lato"/>
                <a:ea typeface="Lato"/>
                <a:cs typeface="Lato"/>
                <a:sym typeface="Lato"/>
              </a:rPr>
            </a:br>
            <a:endParaRPr sz="1050">
              <a:solidFill>
                <a:srgbClr val="1F1F1F"/>
              </a:solidFill>
              <a:latin typeface="Lato"/>
              <a:ea typeface="Lato"/>
              <a:cs typeface="Lato"/>
              <a:sym typeface="Lato"/>
            </a:endParaRPr>
          </a:p>
          <a:p>
            <a:pPr indent="0" lvl="0" marL="0" rtl="0" algn="l">
              <a:lnSpc>
                <a:spcPct val="114285"/>
              </a:lnSpc>
              <a:spcBef>
                <a:spcPts val="0"/>
              </a:spcBef>
              <a:spcAft>
                <a:spcPts val="0"/>
              </a:spcAft>
              <a:buNone/>
            </a:pPr>
            <a:r>
              <a:rPr b="1" lang="en" sz="1400">
                <a:solidFill>
                  <a:srgbClr val="1F1F1F"/>
                </a:solidFill>
                <a:latin typeface="Lato"/>
                <a:ea typeface="Lato"/>
                <a:cs typeface="Lato"/>
                <a:sym typeface="Lato"/>
              </a:rPr>
              <a:t>Care</a:t>
            </a:r>
            <a:r>
              <a:rPr lang="en" sz="1200">
                <a:solidFill>
                  <a:srgbClr val="1F1F1F"/>
                </a:solidFill>
                <a:latin typeface="Lato"/>
                <a:ea typeface="Lato"/>
                <a:cs typeface="Lato"/>
                <a:sym typeface="Lato"/>
              </a:rPr>
              <a:t>: </a:t>
            </a:r>
            <a:r>
              <a:rPr lang="en" sz="1200">
                <a:solidFill>
                  <a:srgbClr val="1F1F1F"/>
                </a:solidFill>
                <a:latin typeface="Lato"/>
                <a:ea typeface="Lato"/>
                <a:cs typeface="Lato"/>
                <a:sym typeface="Lato"/>
              </a:rPr>
              <a:t>the provision of </a:t>
            </a:r>
            <a:r>
              <a:rPr b="1" lang="en" sz="1200">
                <a:solidFill>
                  <a:srgbClr val="1F1F1F"/>
                </a:solidFill>
                <a:latin typeface="Lato"/>
                <a:ea typeface="Lato"/>
                <a:cs typeface="Lato"/>
                <a:sym typeface="Lato"/>
              </a:rPr>
              <a:t>what is necessary for the </a:t>
            </a:r>
            <a:r>
              <a:rPr b="1" lang="en" sz="1200">
                <a:solidFill>
                  <a:srgbClr val="1F1F1F"/>
                </a:solidFill>
                <a:highlight>
                  <a:srgbClr val="00FFFF"/>
                </a:highlight>
                <a:latin typeface="Lato"/>
                <a:ea typeface="Lato"/>
                <a:cs typeface="Lato"/>
                <a:sym typeface="Lato"/>
              </a:rPr>
              <a:t>health, welfare, maintenance, and protection of someone </a:t>
            </a:r>
            <a:r>
              <a:rPr lang="en" sz="1200">
                <a:solidFill>
                  <a:srgbClr val="1F1F1F"/>
                </a:solidFill>
                <a:latin typeface="Lato"/>
                <a:ea typeface="Lato"/>
                <a:cs typeface="Lato"/>
                <a:sym typeface="Lato"/>
              </a:rPr>
              <a:t>or something.</a:t>
            </a:r>
            <a:br>
              <a:rPr lang="en" sz="1200">
                <a:solidFill>
                  <a:srgbClr val="1F1F1F"/>
                </a:solidFill>
                <a:latin typeface="Lato"/>
                <a:ea typeface="Lato"/>
                <a:cs typeface="Lato"/>
                <a:sym typeface="Lato"/>
              </a:rPr>
            </a:br>
            <a:r>
              <a:rPr lang="en" sz="1200">
                <a:solidFill>
                  <a:srgbClr val="1F1F1F"/>
                </a:solidFill>
                <a:latin typeface="Lato"/>
                <a:ea typeface="Lato"/>
                <a:cs typeface="Lato"/>
                <a:sym typeface="Lato"/>
              </a:rPr>
              <a:t>"the care of the elderly"</a:t>
            </a:r>
            <a:endParaRPr sz="1200">
              <a:solidFill>
                <a:srgbClr val="1F1F1F"/>
              </a:solidFill>
              <a:latin typeface="Lato"/>
              <a:ea typeface="Lato"/>
              <a:cs typeface="Lato"/>
              <a:sym typeface="Lato"/>
            </a:endParaRPr>
          </a:p>
          <a:p>
            <a:pPr indent="-228600" lvl="0" marL="457200" marR="381000" rtl="0" algn="l">
              <a:lnSpc>
                <a:spcPct val="157142"/>
              </a:lnSpc>
              <a:spcBef>
                <a:spcPts val="500"/>
              </a:spcBef>
              <a:spcAft>
                <a:spcPts val="0"/>
              </a:spcAft>
              <a:buClr>
                <a:srgbClr val="1F1F1F"/>
              </a:buClr>
              <a:buSzPts val="1200"/>
              <a:buFont typeface="Lato"/>
              <a:buNone/>
            </a:pPr>
            <a:r>
              <a:rPr lang="en" sz="1050">
                <a:solidFill>
                  <a:srgbClr val="1F1F1F"/>
                </a:solidFill>
                <a:latin typeface="Lato"/>
                <a:ea typeface="Lato"/>
                <a:cs typeface="Lato"/>
                <a:sym typeface="Lato"/>
              </a:rPr>
              <a:t>serious attention or consideration applied to doing something correctly or to avoid damage or risk.</a:t>
            </a:r>
            <a:endParaRPr sz="1050">
              <a:solidFill>
                <a:srgbClr val="1F1F1F"/>
              </a:solidFill>
              <a:latin typeface="Lato"/>
              <a:ea typeface="Lato"/>
              <a:cs typeface="Lato"/>
              <a:sym typeface="Lato"/>
            </a:endParaRPr>
          </a:p>
          <a:p>
            <a:pPr indent="-228600" lvl="0" marL="457200" marR="381000" rtl="0" algn="l">
              <a:lnSpc>
                <a:spcPct val="157142"/>
              </a:lnSpc>
              <a:spcBef>
                <a:spcPts val="0"/>
              </a:spcBef>
              <a:spcAft>
                <a:spcPts val="0"/>
              </a:spcAft>
              <a:buClr>
                <a:srgbClr val="1F1F1F"/>
              </a:buClr>
              <a:buSzPts val="1200"/>
              <a:buFont typeface="Lato"/>
              <a:buNone/>
            </a:pPr>
            <a:r>
              <a:rPr lang="en" sz="1050">
                <a:solidFill>
                  <a:srgbClr val="1F1F1F"/>
                </a:solidFill>
                <a:latin typeface="Lato"/>
                <a:ea typeface="Lato"/>
                <a:cs typeface="Lato"/>
                <a:sym typeface="Lato"/>
              </a:rPr>
              <a:t>serious attention or consideration applied to doing something correctly or to avoid damage or risk.</a:t>
            </a:r>
            <a:endParaRPr sz="1050">
              <a:solidFill>
                <a:srgbClr val="1F1F1F"/>
              </a:solidFill>
              <a:latin typeface="Lato"/>
              <a:ea typeface="Lato"/>
              <a:cs typeface="Lato"/>
              <a:sym typeface="Lato"/>
            </a:endParaRPr>
          </a:p>
          <a:p>
            <a:pPr indent="-228600" lvl="0" marL="457200" marR="381000" rtl="0" algn="l">
              <a:lnSpc>
                <a:spcPct val="157142"/>
              </a:lnSpc>
              <a:spcBef>
                <a:spcPts val="0"/>
              </a:spcBef>
              <a:spcAft>
                <a:spcPts val="0"/>
              </a:spcAft>
              <a:buClr>
                <a:srgbClr val="1F1F1F"/>
              </a:buClr>
              <a:buSzPts val="1200"/>
              <a:buFont typeface="Lato"/>
              <a:buNone/>
            </a:pPr>
            <a:r>
              <a:rPr lang="en" sz="1050">
                <a:solidFill>
                  <a:srgbClr val="1F1F1F"/>
                </a:solidFill>
                <a:latin typeface="Lato"/>
                <a:ea typeface="Lato"/>
                <a:cs typeface="Lato"/>
                <a:sym typeface="Lato"/>
              </a:rPr>
              <a:t>"he planned his departure with great care"</a:t>
            </a:r>
            <a:endParaRPr sz="1050">
              <a:solidFill>
                <a:srgbClr val="1F1F1F"/>
              </a:solidFill>
              <a:latin typeface="Lato"/>
              <a:ea typeface="Lato"/>
              <a:cs typeface="Lato"/>
              <a:sym typeface="Lato"/>
            </a:endParaRPr>
          </a:p>
          <a:p>
            <a:pPr indent="0" lvl="0" marL="457200" marR="381000" rtl="0" algn="l">
              <a:lnSpc>
                <a:spcPct val="157142"/>
              </a:lnSpc>
              <a:spcBef>
                <a:spcPts val="500"/>
              </a:spcBef>
              <a:spcAft>
                <a:spcPts val="0"/>
              </a:spcAft>
              <a:buNone/>
            </a:pPr>
            <a:r>
              <a:t/>
            </a:r>
            <a:endParaRPr/>
          </a:p>
        </p:txBody>
      </p:sp>
      <p:sp>
        <p:nvSpPr>
          <p:cNvPr id="146" name="Google Shape;146;p24"/>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47" name="Google Shape;147;p24"/>
          <p:cNvPicPr preferRelativeResize="0"/>
          <p:nvPr/>
        </p:nvPicPr>
        <p:blipFill rotWithShape="1">
          <a:blip r:embed="rId6">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What is SELF</a:t>
            </a:r>
            <a:endParaRPr>
              <a:latin typeface="Lato"/>
              <a:ea typeface="Lato"/>
              <a:cs typeface="Lato"/>
              <a:sym typeface="Lato"/>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marR="381000" rtl="0" algn="l">
              <a:lnSpc>
                <a:spcPct val="157142"/>
              </a:lnSpc>
              <a:spcBef>
                <a:spcPts val="500"/>
              </a:spcBef>
              <a:spcAft>
                <a:spcPts val="0"/>
              </a:spcAft>
              <a:buClr>
                <a:schemeClr val="dk1"/>
              </a:buClr>
              <a:buSzPts val="1600"/>
              <a:buFont typeface="Lato"/>
              <a:buChar char="●"/>
            </a:pPr>
            <a:r>
              <a:rPr lang="en" sz="1600">
                <a:solidFill>
                  <a:schemeClr val="dk1"/>
                </a:solidFill>
                <a:latin typeface="Lato"/>
                <a:ea typeface="Lato"/>
                <a:cs typeface="Lato"/>
                <a:sym typeface="Lato"/>
              </a:rPr>
              <a:t>Selfishness lacking consideration for others; concerned chiefly with one’s own personal profit or pleasure.</a:t>
            </a:r>
            <a:endParaRPr sz="1600">
              <a:solidFill>
                <a:schemeClr val="dk1"/>
              </a:solidFill>
              <a:latin typeface="Lato"/>
              <a:ea typeface="Lato"/>
              <a:cs typeface="Lato"/>
              <a:sym typeface="Lato"/>
            </a:endParaRPr>
          </a:p>
          <a:p>
            <a:pPr indent="0" lvl="0" marL="457200" marR="381000" rtl="0" algn="l">
              <a:lnSpc>
                <a:spcPct val="157142"/>
              </a:lnSpc>
              <a:spcBef>
                <a:spcPts val="500"/>
              </a:spcBef>
              <a:spcAft>
                <a:spcPts val="0"/>
              </a:spcAft>
              <a:buNone/>
            </a:pPr>
            <a:r>
              <a:t/>
            </a:r>
            <a:endParaRPr sz="1600">
              <a:solidFill>
                <a:schemeClr val="dk1"/>
              </a:solidFill>
              <a:latin typeface="Lato"/>
              <a:ea typeface="Lato"/>
              <a:cs typeface="Lato"/>
              <a:sym typeface="Lato"/>
            </a:endParaRPr>
          </a:p>
          <a:p>
            <a:pPr indent="-330200" lvl="0" marL="457200" marR="381000" rtl="0" algn="l">
              <a:lnSpc>
                <a:spcPct val="157142"/>
              </a:lnSpc>
              <a:spcBef>
                <a:spcPts val="500"/>
              </a:spcBef>
              <a:spcAft>
                <a:spcPts val="0"/>
              </a:spcAft>
              <a:buClr>
                <a:schemeClr val="dk1"/>
              </a:buClr>
              <a:buSzPts val="1600"/>
              <a:buFont typeface="Lato"/>
              <a:buChar char="●"/>
            </a:pPr>
            <a:r>
              <a:rPr lang="en" sz="1600">
                <a:solidFill>
                  <a:schemeClr val="dk1"/>
                </a:solidFill>
                <a:latin typeface="Lato"/>
                <a:ea typeface="Lato"/>
                <a:cs typeface="Lato"/>
                <a:sym typeface="Lato"/>
              </a:rPr>
              <a:t>Selfless is </a:t>
            </a:r>
            <a:r>
              <a:rPr lang="en" sz="1600">
                <a:solidFill>
                  <a:schemeClr val="dk1"/>
                </a:solidFill>
                <a:highlight>
                  <a:srgbClr val="D3E3FD"/>
                </a:highlight>
                <a:latin typeface="Lato"/>
                <a:ea typeface="Lato"/>
                <a:cs typeface="Lato"/>
                <a:sym typeface="Lato"/>
              </a:rPr>
              <a:t>the opposite of selfish. If you’re selfless you think less </a:t>
            </a:r>
            <a:r>
              <a:rPr lang="en" sz="1600">
                <a:solidFill>
                  <a:schemeClr val="dk1"/>
                </a:solidFill>
                <a:highlight>
                  <a:srgbClr val="D3E3FD"/>
                </a:highlight>
                <a:latin typeface="Lato"/>
                <a:ea typeface="Lato"/>
                <a:cs typeface="Lato"/>
                <a:sym typeface="Lato"/>
              </a:rPr>
              <a:t>about</a:t>
            </a:r>
            <a:r>
              <a:rPr lang="en" sz="1600">
                <a:solidFill>
                  <a:schemeClr val="dk1"/>
                </a:solidFill>
                <a:highlight>
                  <a:srgbClr val="D3E3FD"/>
                </a:highlight>
                <a:latin typeface="Lato"/>
                <a:ea typeface="Lato"/>
                <a:cs typeface="Lato"/>
                <a:sym typeface="Lato"/>
              </a:rPr>
              <a:t> yourself and more about others- you’re generous and kind. Being selfless is similar to being </a:t>
            </a:r>
            <a:r>
              <a:rPr lang="en" sz="1600">
                <a:solidFill>
                  <a:schemeClr val="dk1"/>
                </a:solidFill>
                <a:highlight>
                  <a:srgbClr val="D3E3FD"/>
                </a:highlight>
                <a:latin typeface="Lato"/>
                <a:ea typeface="Lato"/>
                <a:cs typeface="Lato"/>
                <a:sym typeface="Lato"/>
              </a:rPr>
              <a:t>altruistic</a:t>
            </a:r>
            <a:r>
              <a:rPr lang="en" sz="1600">
                <a:solidFill>
                  <a:schemeClr val="dk1"/>
                </a:solidFill>
                <a:highlight>
                  <a:srgbClr val="D3E3FD"/>
                </a:highlight>
                <a:latin typeface="Lato"/>
                <a:ea typeface="Lato"/>
                <a:cs typeface="Lato"/>
                <a:sym typeface="Lato"/>
              </a:rPr>
              <a:t>- another word for giving to others </a:t>
            </a:r>
            <a:r>
              <a:rPr lang="en" sz="1600">
                <a:solidFill>
                  <a:schemeClr val="dk1"/>
                </a:solidFill>
                <a:highlight>
                  <a:srgbClr val="D3E3FD"/>
                </a:highlight>
                <a:latin typeface="Lato"/>
                <a:ea typeface="Lato"/>
                <a:cs typeface="Lato"/>
                <a:sym typeface="Lato"/>
              </a:rPr>
              <a:t>without</a:t>
            </a:r>
            <a:r>
              <a:rPr lang="en" sz="1600">
                <a:solidFill>
                  <a:schemeClr val="dk1"/>
                </a:solidFill>
                <a:highlight>
                  <a:srgbClr val="D3E3FD"/>
                </a:highlight>
                <a:latin typeface="Lato"/>
                <a:ea typeface="Lato"/>
                <a:cs typeface="Lato"/>
                <a:sym typeface="Lato"/>
              </a:rPr>
              <a:t> looking for personal gain.  </a:t>
            </a:r>
            <a:endParaRPr sz="1600">
              <a:solidFill>
                <a:schemeClr val="dk1"/>
              </a:solidFill>
              <a:latin typeface="Lato"/>
              <a:ea typeface="Lato"/>
              <a:cs typeface="Lato"/>
              <a:sym typeface="Lato"/>
            </a:endParaRPr>
          </a:p>
        </p:txBody>
      </p:sp>
      <p:sp>
        <p:nvSpPr>
          <p:cNvPr id="154" name="Google Shape;154;p25"/>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55" name="Google Shape;155;p25"/>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1" name="Google Shape;16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6"/>
          <p:cNvPicPr preferRelativeResize="0"/>
          <p:nvPr/>
        </p:nvPicPr>
        <p:blipFill>
          <a:blip r:embed="rId3">
            <a:alphaModFix/>
          </a:blip>
          <a:stretch>
            <a:fillRect/>
          </a:stretch>
        </p:blipFill>
        <p:spPr>
          <a:xfrm>
            <a:off x="2110475" y="374075"/>
            <a:ext cx="4397349" cy="4296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Self-care in three phases</a:t>
            </a:r>
            <a:endParaRPr>
              <a:latin typeface="Lato"/>
              <a:ea typeface="Lato"/>
              <a:cs typeface="Lato"/>
              <a:sym typeface="Lato"/>
            </a:endParaRPr>
          </a:p>
        </p:txBody>
      </p:sp>
      <p:sp>
        <p:nvSpPr>
          <p:cNvPr id="168" name="Google Shape;16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-transitions (to </a:t>
            </a:r>
            <a:r>
              <a:rPr lang="en">
                <a:latin typeface="Lato"/>
                <a:ea typeface="Lato"/>
                <a:cs typeface="Lato"/>
                <a:sym typeface="Lato"/>
              </a:rPr>
              <a:t>and</a:t>
            </a:r>
            <a:r>
              <a:rPr lang="en">
                <a:latin typeface="Lato"/>
                <a:ea typeface="Lato"/>
                <a:cs typeface="Lato"/>
                <a:sym typeface="Lato"/>
              </a:rPr>
              <a:t> from work)</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-during the workday (during stressful days)</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-during your off-work time (nights, weekends and vacations)</a:t>
            </a:r>
            <a:endParaRPr>
              <a:latin typeface="Lato"/>
              <a:ea typeface="Lato"/>
              <a:cs typeface="Lato"/>
              <a:sym typeface="Lato"/>
            </a:endParaRPr>
          </a:p>
        </p:txBody>
      </p:sp>
      <p:sp>
        <p:nvSpPr>
          <p:cNvPr id="169" name="Google Shape;169;p27"/>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70" name="Google Shape;170;p27"/>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171" name="Google Shape;171;p27"/>
          <p:cNvPicPr preferRelativeResize="0"/>
          <p:nvPr/>
        </p:nvPicPr>
        <p:blipFill>
          <a:blip r:embed="rId4">
            <a:alphaModFix/>
          </a:blip>
          <a:stretch>
            <a:fillRect/>
          </a:stretch>
        </p:blipFill>
        <p:spPr>
          <a:xfrm>
            <a:off x="6987650" y="2571750"/>
            <a:ext cx="1692902" cy="16929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chemeClr val="dk2"/>
                </a:solidFill>
                <a:latin typeface="Lato"/>
                <a:ea typeface="Lato"/>
                <a:cs typeface="Lato"/>
                <a:sym typeface="Lato"/>
              </a:rPr>
              <a:t>T</a:t>
            </a:r>
            <a:r>
              <a:rPr b="1" lang="en" sz="2400">
                <a:solidFill>
                  <a:schemeClr val="dk2"/>
                </a:solidFill>
                <a:latin typeface="Lato"/>
                <a:ea typeface="Lato"/>
                <a:cs typeface="Lato"/>
                <a:sym typeface="Lato"/>
              </a:rPr>
              <a:t>ransitions (to and from work)</a:t>
            </a:r>
            <a:endParaRPr b="1" sz="2400"/>
          </a:p>
        </p:txBody>
      </p:sp>
      <p:sp>
        <p:nvSpPr>
          <p:cNvPr id="177" name="Google Shape;17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do you enter work and leave home</a:t>
            </a:r>
            <a:endParaRPr/>
          </a:p>
          <a:p>
            <a:pPr indent="0" lvl="0" marL="0" rtl="0" algn="l">
              <a:spcBef>
                <a:spcPts val="1200"/>
              </a:spcBef>
              <a:spcAft>
                <a:spcPts val="0"/>
              </a:spcAft>
              <a:buNone/>
            </a:pPr>
            <a:r>
              <a:rPr lang="en"/>
              <a:t>How do you leave work and enter home</a:t>
            </a:r>
            <a:endParaRPr/>
          </a:p>
          <a:p>
            <a:pPr indent="0" lvl="0" marL="0" rtl="0" algn="l">
              <a:spcBef>
                <a:spcPts val="1200"/>
              </a:spcBef>
              <a:spcAft>
                <a:spcPts val="0"/>
              </a:spcAft>
              <a:buNone/>
            </a:pPr>
            <a:r>
              <a:rPr lang="en"/>
              <a:t>Transitions</a:t>
            </a:r>
            <a:r>
              <a:rPr lang="en"/>
              <a:t> are important</a:t>
            </a:r>
            <a:endParaRPr/>
          </a:p>
          <a:p>
            <a:pPr indent="0" lvl="0" marL="0" rtl="0" algn="l">
              <a:spcBef>
                <a:spcPts val="1200"/>
              </a:spcBef>
              <a:spcAft>
                <a:spcPts val="1200"/>
              </a:spcAft>
              <a:buNone/>
            </a:pPr>
            <a:r>
              <a:t/>
            </a:r>
            <a:endParaRPr/>
          </a:p>
        </p:txBody>
      </p:sp>
      <p:pic>
        <p:nvPicPr>
          <p:cNvPr id="178" name="Google Shape;178;p28"/>
          <p:cNvPicPr preferRelativeResize="0"/>
          <p:nvPr/>
        </p:nvPicPr>
        <p:blipFill>
          <a:blip r:embed="rId3">
            <a:alphaModFix/>
          </a:blip>
          <a:stretch>
            <a:fillRect/>
          </a:stretch>
        </p:blipFill>
        <p:spPr>
          <a:xfrm>
            <a:off x="5759350" y="1883400"/>
            <a:ext cx="2489875" cy="2489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chemeClr val="dk2"/>
                </a:solidFill>
                <a:latin typeface="Lato"/>
                <a:ea typeface="Lato"/>
                <a:cs typeface="Lato"/>
                <a:sym typeface="Lato"/>
              </a:rPr>
              <a:t>D</a:t>
            </a:r>
            <a:r>
              <a:rPr b="1" lang="en" sz="2400">
                <a:solidFill>
                  <a:schemeClr val="dk2"/>
                </a:solidFill>
                <a:latin typeface="Lato"/>
                <a:ea typeface="Lato"/>
                <a:cs typeface="Lato"/>
                <a:sym typeface="Lato"/>
              </a:rPr>
              <a:t>uring the workday (during stressful days)</a:t>
            </a:r>
            <a:endParaRPr b="1" sz="2400"/>
          </a:p>
        </p:txBody>
      </p:sp>
      <p:sp>
        <p:nvSpPr>
          <p:cNvPr id="184" name="Google Shape;18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Before a </a:t>
            </a:r>
            <a:r>
              <a:rPr lang="en"/>
              <a:t>difficult</a:t>
            </a:r>
            <a:r>
              <a:rPr lang="en"/>
              <a:t> meeting </a:t>
            </a:r>
            <a:endParaRPr/>
          </a:p>
          <a:p>
            <a:pPr indent="0" lvl="0" marL="0" rtl="0" algn="l">
              <a:spcBef>
                <a:spcPts val="1200"/>
              </a:spcBef>
              <a:spcAft>
                <a:spcPts val="0"/>
              </a:spcAft>
              <a:buNone/>
            </a:pPr>
            <a:r>
              <a:rPr lang="en"/>
              <a:t>After a angry call</a:t>
            </a:r>
            <a:endParaRPr/>
          </a:p>
          <a:p>
            <a:pPr indent="0" lvl="0" marL="0" rtl="0" algn="l">
              <a:spcBef>
                <a:spcPts val="1200"/>
              </a:spcBef>
              <a:spcAft>
                <a:spcPts val="0"/>
              </a:spcAft>
              <a:buNone/>
            </a:pPr>
            <a:r>
              <a:rPr lang="en"/>
              <a:t>Do take breaks/lunch</a:t>
            </a:r>
            <a:endParaRPr/>
          </a:p>
          <a:p>
            <a:pPr indent="0" lvl="0" marL="0" rtl="0" algn="l">
              <a:spcBef>
                <a:spcPts val="1200"/>
              </a:spcBef>
              <a:spcAft>
                <a:spcPts val="0"/>
              </a:spcAft>
              <a:buNone/>
            </a:pPr>
            <a:r>
              <a:rPr lang="en"/>
              <a:t>Stop to breathe</a:t>
            </a:r>
            <a:endParaRPr/>
          </a:p>
          <a:p>
            <a:pPr indent="0" lvl="0" marL="0" rtl="0" algn="l">
              <a:spcBef>
                <a:spcPts val="1200"/>
              </a:spcBef>
              <a:spcAft>
                <a:spcPts val="1200"/>
              </a:spcAft>
              <a:buNone/>
            </a:pPr>
            <a:br>
              <a:rPr lang="en"/>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chemeClr val="dk2"/>
                </a:solidFill>
                <a:latin typeface="Lato"/>
                <a:ea typeface="Lato"/>
                <a:cs typeface="Lato"/>
                <a:sym typeface="Lato"/>
              </a:rPr>
              <a:t>D</a:t>
            </a:r>
            <a:r>
              <a:rPr b="1" lang="en" sz="2400">
                <a:solidFill>
                  <a:schemeClr val="dk2"/>
                </a:solidFill>
                <a:latin typeface="Lato"/>
                <a:ea typeface="Lato"/>
                <a:cs typeface="Lato"/>
                <a:sym typeface="Lato"/>
              </a:rPr>
              <a:t>uring your off-work time (nights, weekends and vacations)</a:t>
            </a:r>
            <a:endParaRPr b="1" sz="2400"/>
          </a:p>
        </p:txBody>
      </p:sp>
      <p:sp>
        <p:nvSpPr>
          <p:cNvPr id="190" name="Google Shape;19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a:t>
            </a:r>
            <a:r>
              <a:rPr lang="en"/>
              <a:t>plan</a:t>
            </a:r>
            <a:r>
              <a:rPr lang="en"/>
              <a:t> what you need (not just family)</a:t>
            </a:r>
            <a:endParaRPr/>
          </a:p>
          <a:p>
            <a:pPr indent="0" lvl="0" marL="0" rtl="0" algn="l">
              <a:spcBef>
                <a:spcPts val="1200"/>
              </a:spcBef>
              <a:spcAft>
                <a:spcPts val="1200"/>
              </a:spcAft>
              <a:buNone/>
            </a:pPr>
            <a:r>
              <a:rPr lang="en"/>
              <a:t>Do we spend free time (being busy) </a:t>
            </a:r>
            <a:endParaRPr/>
          </a:p>
        </p:txBody>
      </p:sp>
      <p:pic>
        <p:nvPicPr>
          <p:cNvPr id="191" name="Google Shape;191;p30"/>
          <p:cNvPicPr preferRelativeResize="0"/>
          <p:nvPr/>
        </p:nvPicPr>
        <p:blipFill>
          <a:blip r:embed="rId3">
            <a:alphaModFix/>
          </a:blip>
          <a:stretch>
            <a:fillRect/>
          </a:stretch>
        </p:blipFill>
        <p:spPr>
          <a:xfrm>
            <a:off x="6283175" y="2754175"/>
            <a:ext cx="2096550" cy="19465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7" name="Google Shape;19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8" name="Google Shape;198;p31"/>
          <p:cNvPicPr preferRelativeResize="0"/>
          <p:nvPr/>
        </p:nvPicPr>
        <p:blipFill>
          <a:blip r:embed="rId3">
            <a:alphaModFix/>
          </a:blip>
          <a:stretch>
            <a:fillRect/>
          </a:stretch>
        </p:blipFill>
        <p:spPr>
          <a:xfrm>
            <a:off x="2920575" y="716950"/>
            <a:ext cx="2898324" cy="3960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Wanda Anderson</a:t>
            </a:r>
            <a:endParaRPr>
              <a:latin typeface="Lato"/>
              <a:ea typeface="Lato"/>
              <a:cs typeface="Lato"/>
              <a:sym typeface="Lato"/>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Lato"/>
                <a:ea typeface="Lato"/>
                <a:cs typeface="Lato"/>
                <a:sym typeface="Lato"/>
              </a:rPr>
              <a:t>Wanda Anderson, MSW, LCSW, is a native of Northern Maine. She is an undergraduate of University of Maine at Orono and graduate of the University of Hawaii with her MSW in 1990. She has since worked as an administrator, advocate, clinician, and educator. She has been a  faculty member at the University of New England, MSW Program since 2003. Wanda is the Assistant Director of the MSW Program and has presented extensively on Social Work Ethics, to include: Rural Social Work, Safety, Ethical Decision Models, and Ethical Supervision. She has resided in Georgia, South Carolina, Nevada, Hawaii, Augusta and Portland prior to moving back to Northern Maine. After 40 years in </a:t>
            </a:r>
            <a:r>
              <a:rPr lang="en">
                <a:latin typeface="Lato"/>
                <a:ea typeface="Lato"/>
                <a:cs typeface="Lato"/>
                <a:sym typeface="Lato"/>
              </a:rPr>
              <a:t>social</a:t>
            </a:r>
            <a:r>
              <a:rPr lang="en">
                <a:latin typeface="Lato"/>
                <a:ea typeface="Lato"/>
                <a:cs typeface="Lato"/>
                <a:sym typeface="Lato"/>
              </a:rPr>
              <a:t> work and 21 years at UNE Wanda will retire in December of 2024. </a:t>
            </a:r>
            <a:endParaRPr>
              <a:latin typeface="Lato"/>
              <a:ea typeface="Lato"/>
              <a:cs typeface="Lato"/>
              <a:sym typeface="Lato"/>
            </a:endParaRPr>
          </a:p>
        </p:txBody>
      </p:sp>
      <p:sp>
        <p:nvSpPr>
          <p:cNvPr id="62" name="Google Shape;62;p14"/>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63" name="Google Shape;63;p14"/>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Small groups</a:t>
            </a:r>
            <a:endParaRPr>
              <a:latin typeface="Lato"/>
              <a:ea typeface="Lato"/>
              <a:cs typeface="Lato"/>
              <a:sym typeface="Lato"/>
            </a:endParaRPr>
          </a:p>
        </p:txBody>
      </p:sp>
      <p:sp>
        <p:nvSpPr>
          <p:cNvPr id="204" name="Google Shape;20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Pick one of the three:</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Which are you best at </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-transitions, during work, off work times?</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Which are you struggling the most with (ie…leaving work at work?)</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Share in small groups</a:t>
            </a:r>
            <a:endParaRPr>
              <a:latin typeface="Lato"/>
              <a:ea typeface="Lato"/>
              <a:cs typeface="Lato"/>
              <a:sym typeface="Lato"/>
            </a:endParaRPr>
          </a:p>
        </p:txBody>
      </p:sp>
      <p:sp>
        <p:nvSpPr>
          <p:cNvPr id="205" name="Google Shape;205;p32"/>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06" name="Google Shape;206;p32"/>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32352"/>
              </a:lnSpc>
              <a:spcBef>
                <a:spcPts val="1900"/>
              </a:spcBef>
              <a:spcAft>
                <a:spcPts val="0"/>
              </a:spcAft>
              <a:buClr>
                <a:schemeClr val="dk1"/>
              </a:buClr>
              <a:buSzPct val="48888"/>
              <a:buFont typeface="Arial"/>
              <a:buNone/>
            </a:pPr>
            <a:r>
              <a:rPr b="1" lang="en" sz="2250">
                <a:solidFill>
                  <a:srgbClr val="5D5D5D"/>
                </a:solidFill>
                <a:latin typeface="Lato"/>
                <a:ea typeface="Lato"/>
                <a:cs typeface="Lato"/>
                <a:sym typeface="Lato"/>
              </a:rPr>
              <a:t>Self-Care Strategies</a:t>
            </a:r>
            <a:endParaRPr b="1" sz="2250">
              <a:solidFill>
                <a:srgbClr val="5D5D5D"/>
              </a:solidFill>
              <a:latin typeface="Lato"/>
              <a:ea typeface="Lato"/>
              <a:cs typeface="Lato"/>
              <a:sym typeface="Lato"/>
            </a:endParaRPr>
          </a:p>
          <a:p>
            <a:pPr indent="0" lvl="0" marL="0" rtl="0" algn="l">
              <a:spcBef>
                <a:spcPts val="1500"/>
              </a:spcBef>
              <a:spcAft>
                <a:spcPts val="0"/>
              </a:spcAft>
              <a:buNone/>
            </a:pPr>
            <a:r>
              <a:t/>
            </a:r>
            <a:endParaRPr>
              <a:latin typeface="Lato"/>
              <a:ea typeface="Lato"/>
              <a:cs typeface="Lato"/>
              <a:sym typeface="Lato"/>
            </a:endParaRPr>
          </a:p>
        </p:txBody>
      </p:sp>
      <p:sp>
        <p:nvSpPr>
          <p:cNvPr id="212" name="Google Shape;212;p33"/>
          <p:cNvSpPr txBox="1"/>
          <p:nvPr>
            <p:ph idx="1" type="body"/>
          </p:nvPr>
        </p:nvSpPr>
        <p:spPr>
          <a:xfrm>
            <a:off x="311700" y="1130800"/>
            <a:ext cx="8520600" cy="3416400"/>
          </a:xfrm>
          <a:prstGeom prst="rect">
            <a:avLst/>
          </a:prstGeom>
        </p:spPr>
        <p:txBody>
          <a:bodyPr anchorCtr="0" anchor="t" bIns="91425" lIns="91425" spcFirstLastPara="1" rIns="91425" wrap="square" tIns="91425">
            <a:normAutofit fontScale="25000" lnSpcReduction="20000"/>
          </a:bodyPr>
          <a:lstStyle/>
          <a:p>
            <a:pPr indent="0" lvl="0" marL="381000" rtl="0" algn="l">
              <a:lnSpc>
                <a:spcPct val="138461"/>
              </a:lnSpc>
              <a:spcBef>
                <a:spcPts val="1500"/>
              </a:spcBef>
              <a:spcAft>
                <a:spcPts val="0"/>
              </a:spcAft>
              <a:buNone/>
            </a:pPr>
            <a:r>
              <a:rPr b="1" lang="en" sz="5223">
                <a:solidFill>
                  <a:srgbClr val="5D5D5D"/>
                </a:solidFill>
                <a:latin typeface="Lato"/>
                <a:ea typeface="Lato"/>
                <a:cs typeface="Lato"/>
                <a:sym typeface="Lato"/>
              </a:rPr>
              <a:t>1. </a:t>
            </a:r>
            <a:r>
              <a:rPr b="1" lang="en" sz="5223">
                <a:solidFill>
                  <a:srgbClr val="5D5D5D"/>
                </a:solidFill>
                <a:latin typeface="Lato"/>
                <a:ea typeface="Lato"/>
                <a:cs typeface="Lato"/>
                <a:sym typeface="Lato"/>
              </a:rPr>
              <a:t>Acknowledge Your Limitations</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ts val="275"/>
              <a:buFont typeface="Arial"/>
              <a:buNone/>
            </a:pPr>
            <a:r>
              <a:rPr b="1" lang="en" sz="5223">
                <a:solidFill>
                  <a:srgbClr val="5D5D5D"/>
                </a:solidFill>
                <a:latin typeface="Lato"/>
                <a:ea typeface="Lato"/>
                <a:cs typeface="Lato"/>
                <a:sym typeface="Lato"/>
              </a:rPr>
              <a:t>2. Maintain Boundaries</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ts val="275"/>
              <a:buFont typeface="Arial"/>
              <a:buNone/>
            </a:pPr>
            <a:r>
              <a:rPr b="1" lang="en" sz="5223">
                <a:solidFill>
                  <a:srgbClr val="5D5D5D"/>
                </a:solidFill>
                <a:latin typeface="Lato"/>
                <a:ea typeface="Lato"/>
                <a:cs typeface="Lato"/>
                <a:sym typeface="Lato"/>
              </a:rPr>
              <a:t>3. Practice Intentional Body Awareness</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ts val="275"/>
              <a:buFont typeface="Arial"/>
              <a:buNone/>
            </a:pPr>
            <a:r>
              <a:rPr b="1" lang="en" sz="5223">
                <a:solidFill>
                  <a:srgbClr val="5D5D5D"/>
                </a:solidFill>
                <a:latin typeface="Lato"/>
                <a:ea typeface="Lato"/>
                <a:cs typeface="Lato"/>
                <a:sym typeface="Lato"/>
              </a:rPr>
              <a:t>4. Take a Recess</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ts val="275"/>
              <a:buFont typeface="Arial"/>
              <a:buNone/>
            </a:pPr>
            <a:r>
              <a:rPr b="1" lang="en" sz="5223">
                <a:solidFill>
                  <a:srgbClr val="5D5D5D"/>
                </a:solidFill>
                <a:latin typeface="Lato"/>
                <a:ea typeface="Lato"/>
                <a:cs typeface="Lato"/>
                <a:sym typeface="Lato"/>
              </a:rPr>
              <a:t>5. Have a Support Group</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ts val="275"/>
              <a:buFont typeface="Arial"/>
              <a:buNone/>
            </a:pPr>
            <a:r>
              <a:rPr b="1" lang="en" sz="5223">
                <a:solidFill>
                  <a:srgbClr val="5D5D5D"/>
                </a:solidFill>
                <a:latin typeface="Lato"/>
                <a:ea typeface="Lato"/>
                <a:cs typeface="Lato"/>
                <a:sym typeface="Lato"/>
              </a:rPr>
              <a:t>6. Regulate Through Calming Activities</a:t>
            </a:r>
            <a:endParaRPr b="1" sz="5223">
              <a:solidFill>
                <a:srgbClr val="5D5D5D"/>
              </a:solidFill>
              <a:latin typeface="Lato"/>
              <a:ea typeface="Lato"/>
              <a:cs typeface="Lato"/>
              <a:sym typeface="Lato"/>
            </a:endParaRPr>
          </a:p>
          <a:p>
            <a:pPr indent="0" lvl="0" marL="381000" rtl="0" algn="l">
              <a:lnSpc>
                <a:spcPct val="138461"/>
              </a:lnSpc>
              <a:spcBef>
                <a:spcPts val="1500"/>
              </a:spcBef>
              <a:spcAft>
                <a:spcPts val="0"/>
              </a:spcAft>
              <a:buNone/>
            </a:pPr>
            <a:r>
              <a:rPr b="1" lang="en" sz="5223">
                <a:solidFill>
                  <a:srgbClr val="5D5D5D"/>
                </a:solidFill>
                <a:latin typeface="Lato"/>
                <a:ea typeface="Lato"/>
                <a:cs typeface="Lato"/>
                <a:sym typeface="Lato"/>
              </a:rPr>
              <a:t>7. Laugh — Or Cry!</a:t>
            </a:r>
            <a:r>
              <a:rPr b="1" lang="en" sz="1650">
                <a:solidFill>
                  <a:srgbClr val="5D5D5D"/>
                </a:solidFill>
                <a:latin typeface="Lato"/>
                <a:ea typeface="Lato"/>
                <a:cs typeface="Lato"/>
                <a:sym typeface="Lato"/>
              </a:rPr>
              <a:t>                       </a:t>
            </a:r>
            <a:endParaRPr b="1" sz="1650">
              <a:solidFill>
                <a:srgbClr val="5D5D5D"/>
              </a:solidFill>
              <a:latin typeface="Lato"/>
              <a:ea typeface="Lato"/>
              <a:cs typeface="Lato"/>
              <a:sym typeface="Lato"/>
            </a:endParaRPr>
          </a:p>
          <a:p>
            <a:pPr indent="0" lvl="0" marL="381000" rtl="0" algn="l">
              <a:lnSpc>
                <a:spcPct val="138461"/>
              </a:lnSpc>
              <a:spcBef>
                <a:spcPts val="1500"/>
              </a:spcBef>
              <a:spcAft>
                <a:spcPts val="0"/>
              </a:spcAft>
              <a:buClr>
                <a:schemeClr val="dk1"/>
              </a:buClr>
              <a:buSzPct val="30136"/>
              <a:buFont typeface="Arial"/>
              <a:buNone/>
            </a:pPr>
            <a:r>
              <a:rPr b="1" lang="en" sz="3650">
                <a:solidFill>
                  <a:srgbClr val="5D5D5D"/>
                </a:solidFill>
                <a:latin typeface="Lato"/>
                <a:ea typeface="Lato"/>
                <a:cs typeface="Lato"/>
                <a:sym typeface="Lato"/>
              </a:rPr>
              <a:t>https://www.kvc.org/blog/self-care-for-social-workers-seven-steps-to-avoid-burnout/</a:t>
            </a:r>
            <a:endParaRPr b="1" sz="3650">
              <a:solidFill>
                <a:srgbClr val="5D5D5D"/>
              </a:solidFill>
              <a:latin typeface="Lato"/>
              <a:ea typeface="Lato"/>
              <a:cs typeface="Lato"/>
              <a:sym typeface="Lato"/>
            </a:endParaRPr>
          </a:p>
          <a:p>
            <a:pPr indent="0" lvl="0" marL="0" rtl="0" algn="l">
              <a:spcBef>
                <a:spcPts val="800"/>
              </a:spcBef>
              <a:spcAft>
                <a:spcPts val="1200"/>
              </a:spcAft>
              <a:buNone/>
            </a:pPr>
            <a:r>
              <a:t/>
            </a:r>
            <a:endParaRPr>
              <a:latin typeface="Lato"/>
              <a:ea typeface="Lato"/>
              <a:cs typeface="Lato"/>
              <a:sym typeface="Lato"/>
            </a:endParaRPr>
          </a:p>
        </p:txBody>
      </p:sp>
      <p:sp>
        <p:nvSpPr>
          <p:cNvPr id="213" name="Google Shape;213;p33"/>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14" name="Google Shape;214;p33"/>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Reality</a:t>
            </a:r>
            <a:endParaRPr>
              <a:latin typeface="Lato"/>
              <a:ea typeface="Lato"/>
              <a:cs typeface="Lato"/>
              <a:sym typeface="Lato"/>
            </a:endParaRPr>
          </a:p>
        </p:txBody>
      </p:sp>
      <p:sp>
        <p:nvSpPr>
          <p:cNvPr id="220" name="Google Shape;22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Have you reflected on your self-care</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How do you measure this? </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Do you have a plan?</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How will you care for yourself moving forward?</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How do you build in grace for yourself (and others)?</a:t>
            </a:r>
            <a:endParaRPr>
              <a:latin typeface="Lato"/>
              <a:ea typeface="Lato"/>
              <a:cs typeface="Lato"/>
              <a:sym typeface="Lato"/>
            </a:endParaRPr>
          </a:p>
        </p:txBody>
      </p:sp>
      <p:sp>
        <p:nvSpPr>
          <p:cNvPr id="221" name="Google Shape;221;p34"/>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22" name="Google Shape;222;p34"/>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223" name="Google Shape;223;p34"/>
          <p:cNvPicPr preferRelativeResize="0"/>
          <p:nvPr/>
        </p:nvPicPr>
        <p:blipFill>
          <a:blip r:embed="rId4">
            <a:alphaModFix/>
          </a:blip>
          <a:stretch>
            <a:fillRect/>
          </a:stretch>
        </p:blipFill>
        <p:spPr>
          <a:xfrm>
            <a:off x="6646450" y="445025"/>
            <a:ext cx="1729850" cy="21623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29" name="Google Shape;229;p35"/>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
        <p:nvSpPr>
          <p:cNvPr id="230" name="Google Shape;23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 Love You</a:t>
            </a:r>
            <a:endParaRPr/>
          </a:p>
        </p:txBody>
      </p:sp>
      <p:sp>
        <p:nvSpPr>
          <p:cNvPr id="231" name="Google Shape;231;p35"/>
          <p:cNvSpPr txBox="1"/>
          <p:nvPr>
            <p:ph idx="1" type="body"/>
          </p:nvPr>
        </p:nvSpPr>
        <p:spPr>
          <a:xfrm>
            <a:off x="311700" y="1683325"/>
            <a:ext cx="8520600" cy="28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many times have we said this to </a:t>
            </a:r>
            <a:r>
              <a:rPr lang="en"/>
              <a:t>someone</a:t>
            </a:r>
            <a:r>
              <a:rPr lang="en"/>
              <a:t>, our children our moms- have you ever said this to </a:t>
            </a:r>
            <a:r>
              <a:rPr lang="en"/>
              <a:t>yourself</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do you say to yourself? That was stupid, why did I say that, why can’t I do better?</a:t>
            </a:r>
            <a:endParaRPr/>
          </a:p>
          <a:p>
            <a:pPr indent="0" lvl="0" marL="0" rtl="0" algn="l">
              <a:spcBef>
                <a:spcPts val="1200"/>
              </a:spcBef>
              <a:spcAft>
                <a:spcPts val="1200"/>
              </a:spcAft>
              <a:buNone/>
            </a:pPr>
            <a:r>
              <a:rPr lang="en"/>
              <a:t>What if we talked to ourselves the way we talk to </a:t>
            </a:r>
            <a:r>
              <a:rPr lang="en"/>
              <a:t>others</a:t>
            </a:r>
            <a:r>
              <a:rPr lang="en"/>
              <a:t> whom we LOVE?</a:t>
            </a:r>
            <a:endParaRPr/>
          </a:p>
        </p:txBody>
      </p:sp>
      <p:pic>
        <p:nvPicPr>
          <p:cNvPr id="232" name="Google Shape;232;p35"/>
          <p:cNvPicPr preferRelativeResize="0"/>
          <p:nvPr/>
        </p:nvPicPr>
        <p:blipFill>
          <a:blip r:embed="rId4">
            <a:alphaModFix/>
          </a:blip>
          <a:stretch>
            <a:fillRect/>
          </a:stretch>
        </p:blipFill>
        <p:spPr>
          <a:xfrm>
            <a:off x="6733300" y="332200"/>
            <a:ext cx="1309276" cy="11744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a:p>
            <a:pPr indent="0" lvl="0" marL="0" rtl="0" algn="l">
              <a:spcBef>
                <a:spcPts val="1200"/>
              </a:spcBef>
              <a:spcAft>
                <a:spcPts val="1200"/>
              </a:spcAft>
              <a:buNone/>
            </a:pPr>
            <a:r>
              <a:t/>
            </a:r>
            <a:endParaRPr>
              <a:latin typeface="Lato"/>
              <a:ea typeface="Lato"/>
              <a:cs typeface="Lato"/>
              <a:sym typeface="Lato"/>
            </a:endParaRPr>
          </a:p>
        </p:txBody>
      </p:sp>
      <p:sp>
        <p:nvSpPr>
          <p:cNvPr id="238" name="Google Shape;238;p36"/>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39" name="Google Shape;239;p36"/>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240" name="Google Shape;240;p36"/>
          <p:cNvPicPr preferRelativeResize="0"/>
          <p:nvPr/>
        </p:nvPicPr>
        <p:blipFill>
          <a:blip r:embed="rId4">
            <a:alphaModFix/>
          </a:blip>
          <a:stretch>
            <a:fillRect/>
          </a:stretch>
        </p:blipFill>
        <p:spPr>
          <a:xfrm>
            <a:off x="3149500" y="341400"/>
            <a:ext cx="2949976" cy="3708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away</a:t>
            </a:r>
            <a:endParaRPr/>
          </a:p>
        </p:txBody>
      </p:sp>
      <p:sp>
        <p:nvSpPr>
          <p:cNvPr id="246" name="Google Shape;24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Self</a:t>
            </a:r>
            <a:r>
              <a:rPr lang="en"/>
              <a:t>-</a:t>
            </a:r>
            <a:r>
              <a:rPr b="1" lang="en"/>
              <a:t>care</a:t>
            </a:r>
            <a:r>
              <a:rPr lang="en"/>
              <a:t> is how we </a:t>
            </a:r>
            <a:r>
              <a:rPr b="1" lang="en"/>
              <a:t>care</a:t>
            </a:r>
            <a:r>
              <a:rPr lang="en"/>
              <a:t> for our-</a:t>
            </a:r>
            <a:r>
              <a:rPr b="1" lang="en"/>
              <a:t>selves</a:t>
            </a:r>
            <a:endParaRPr b="1"/>
          </a:p>
          <a:p>
            <a:pPr indent="0" lvl="0" marL="0" rtl="0" algn="l">
              <a:spcBef>
                <a:spcPts val="1200"/>
              </a:spcBef>
              <a:spcAft>
                <a:spcPts val="0"/>
              </a:spcAft>
              <a:buNone/>
            </a:pPr>
            <a:r>
              <a:rPr lang="en"/>
              <a:t>What we put into our bodies</a:t>
            </a:r>
            <a:endParaRPr/>
          </a:p>
          <a:p>
            <a:pPr indent="0" lvl="0" marL="0" rtl="0" algn="l">
              <a:spcBef>
                <a:spcPts val="1200"/>
              </a:spcBef>
              <a:spcAft>
                <a:spcPts val="0"/>
              </a:spcAft>
              <a:buNone/>
            </a:pPr>
            <a:r>
              <a:rPr lang="en"/>
              <a:t>What we put into our minds</a:t>
            </a:r>
            <a:endParaRPr/>
          </a:p>
          <a:p>
            <a:pPr indent="0" lvl="0" marL="0" rtl="0" algn="l">
              <a:spcBef>
                <a:spcPts val="1200"/>
              </a:spcBef>
              <a:spcAft>
                <a:spcPts val="0"/>
              </a:spcAft>
              <a:buNone/>
            </a:pPr>
            <a:r>
              <a:rPr lang="en"/>
              <a:t>How we treat our bodies</a:t>
            </a:r>
            <a:endParaRPr/>
          </a:p>
          <a:p>
            <a:pPr indent="0" lvl="0" marL="0" rtl="0" algn="l">
              <a:spcBef>
                <a:spcPts val="1200"/>
              </a:spcBef>
              <a:spcAft>
                <a:spcPts val="0"/>
              </a:spcAft>
              <a:buNone/>
            </a:pPr>
            <a:r>
              <a:rPr lang="en"/>
              <a:t>How we talk to ourselves</a:t>
            </a:r>
            <a:endParaRPr/>
          </a:p>
          <a:p>
            <a:pPr indent="0" lvl="0" marL="0" rtl="0" algn="l">
              <a:spcBef>
                <a:spcPts val="1200"/>
              </a:spcBef>
              <a:spcAft>
                <a:spcPts val="1200"/>
              </a:spcAft>
              <a:buNone/>
            </a:pPr>
            <a:r>
              <a:rPr lang="en"/>
              <a:t>How we allow </a:t>
            </a:r>
            <a:r>
              <a:rPr lang="en"/>
              <a:t>others</a:t>
            </a:r>
            <a:r>
              <a:rPr lang="en"/>
              <a:t> to treat our bodies and our minds</a:t>
            </a:r>
            <a:endParaRPr/>
          </a:p>
        </p:txBody>
      </p:sp>
      <p:pic>
        <p:nvPicPr>
          <p:cNvPr id="247" name="Google Shape;247;p37"/>
          <p:cNvPicPr preferRelativeResize="0"/>
          <p:nvPr/>
        </p:nvPicPr>
        <p:blipFill>
          <a:blip r:embed="rId3">
            <a:alphaModFix/>
          </a:blip>
          <a:stretch>
            <a:fillRect/>
          </a:stretch>
        </p:blipFill>
        <p:spPr>
          <a:xfrm>
            <a:off x="6196000" y="609100"/>
            <a:ext cx="2790098" cy="27900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One item</a:t>
            </a:r>
            <a:endParaRPr>
              <a:latin typeface="Lato"/>
              <a:ea typeface="Lato"/>
              <a:cs typeface="Lato"/>
              <a:sym typeface="Lato"/>
            </a:endParaRPr>
          </a:p>
        </p:txBody>
      </p:sp>
      <p:sp>
        <p:nvSpPr>
          <p:cNvPr id="253" name="Google Shape;253;p38"/>
          <p:cNvSpPr txBox="1"/>
          <p:nvPr>
            <p:ph idx="1" type="body"/>
          </p:nvPr>
        </p:nvSpPr>
        <p:spPr>
          <a:xfrm>
            <a:off x="311700" y="1152475"/>
            <a:ext cx="8520600" cy="34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What is one thing you can take away </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from this workshop today!</a:t>
            </a:r>
            <a:endParaRPr>
              <a:latin typeface="Lato"/>
              <a:ea typeface="Lato"/>
              <a:cs typeface="Lato"/>
              <a:sym typeface="Lato"/>
            </a:endParaRPr>
          </a:p>
        </p:txBody>
      </p:sp>
      <p:sp>
        <p:nvSpPr>
          <p:cNvPr id="254" name="Google Shape;254;p38"/>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55" name="Google Shape;255;p38"/>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256" name="Google Shape;256;p38"/>
          <p:cNvPicPr preferRelativeResize="0"/>
          <p:nvPr/>
        </p:nvPicPr>
        <p:blipFill>
          <a:blip r:embed="rId4">
            <a:alphaModFix/>
          </a:blip>
          <a:stretch>
            <a:fillRect/>
          </a:stretch>
        </p:blipFill>
        <p:spPr>
          <a:xfrm>
            <a:off x="5511650" y="147250"/>
            <a:ext cx="2833124" cy="4312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2" name="Google Shape;26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600">
              <a:solidFill>
                <a:srgbClr val="FF00FF"/>
              </a:solidFill>
            </a:endParaRPr>
          </a:p>
          <a:p>
            <a:pPr indent="0" lvl="0" marL="0" rtl="0" algn="ctr">
              <a:spcBef>
                <a:spcPts val="1200"/>
              </a:spcBef>
              <a:spcAft>
                <a:spcPts val="0"/>
              </a:spcAft>
              <a:buNone/>
            </a:pPr>
            <a:r>
              <a:rPr lang="en" sz="3600">
                <a:solidFill>
                  <a:srgbClr val="FF00FF"/>
                </a:solidFill>
              </a:rPr>
              <a:t>Thank you</a:t>
            </a:r>
            <a:endParaRPr sz="3600">
              <a:solidFill>
                <a:srgbClr val="FF00FF"/>
              </a:solidFill>
            </a:endParaRPr>
          </a:p>
          <a:p>
            <a:pPr indent="0" lvl="0" marL="0" rtl="0" algn="ctr">
              <a:spcBef>
                <a:spcPts val="1200"/>
              </a:spcBef>
              <a:spcAft>
                <a:spcPts val="0"/>
              </a:spcAft>
              <a:buNone/>
            </a:pPr>
            <a:r>
              <a:rPr lang="en" sz="3600">
                <a:solidFill>
                  <a:srgbClr val="FF00FF"/>
                </a:solidFill>
              </a:rPr>
              <a:t> </a:t>
            </a:r>
            <a:endParaRPr sz="3600">
              <a:solidFill>
                <a:srgbClr val="FF00FF"/>
              </a:solidFill>
            </a:endParaRPr>
          </a:p>
          <a:p>
            <a:pPr indent="0" lvl="0" marL="0" rtl="0" algn="l">
              <a:spcBef>
                <a:spcPts val="1200"/>
              </a:spcBef>
              <a:spcAft>
                <a:spcPts val="1200"/>
              </a:spcAft>
              <a:buNone/>
            </a:pPr>
            <a:r>
              <a:t/>
            </a:r>
            <a:endParaRPr sz="3600">
              <a:solidFill>
                <a:srgbClr val="FF00FF"/>
              </a:solidFill>
            </a:endParaRPr>
          </a:p>
        </p:txBody>
      </p:sp>
      <p:sp>
        <p:nvSpPr>
          <p:cNvPr id="263" name="Google Shape;263;p39"/>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264" name="Google Shape;264;p39"/>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Pandemic/When the World Shut Down</a:t>
            </a:r>
            <a:endParaRPr>
              <a:latin typeface="Lato"/>
              <a:ea typeface="Lato"/>
              <a:cs typeface="Lato"/>
              <a:sym typeface="Lato"/>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Lost 1.1 million persons</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Locked in our homes</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Isolated</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And asked to pivot into the unknown</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Work online (and work when the world felt like it was out of control)</a:t>
            </a:r>
            <a:endParaRPr>
              <a:latin typeface="Lato"/>
              <a:ea typeface="Lato"/>
              <a:cs typeface="Lato"/>
              <a:sym typeface="Lato"/>
            </a:endParaRPr>
          </a:p>
        </p:txBody>
      </p:sp>
      <p:sp>
        <p:nvSpPr>
          <p:cNvPr id="70" name="Google Shape;70;p15"/>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71" name="Google Shape;71;p15"/>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
        <p:nvSpPr>
          <p:cNvPr id="72" name="Google Shape;72;p15"/>
          <p:cNvSpPr txBox="1"/>
          <p:nvPr/>
        </p:nvSpPr>
        <p:spPr>
          <a:xfrm>
            <a:off x="4811000" y="2015825"/>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3" name="Google Shape;73;p15"/>
          <p:cNvSpPr txBox="1"/>
          <p:nvPr/>
        </p:nvSpPr>
        <p:spPr>
          <a:xfrm>
            <a:off x="6587825" y="1402775"/>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descr="Coronavirus Covid-19 virus icon and text. Vector illustration" id="74" name="Google Shape;74;p15"/>
          <p:cNvPicPr preferRelativeResize="0"/>
          <p:nvPr/>
        </p:nvPicPr>
        <p:blipFill>
          <a:blip r:embed="rId4">
            <a:alphaModFix/>
          </a:blip>
          <a:stretch>
            <a:fillRect/>
          </a:stretch>
        </p:blipFill>
        <p:spPr>
          <a:xfrm>
            <a:off x="4904500" y="1083425"/>
            <a:ext cx="3543300" cy="128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09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Acknowledge a new world</a:t>
            </a:r>
            <a:endParaRPr>
              <a:latin typeface="Lato"/>
              <a:ea typeface="Lato"/>
              <a:cs typeface="Lato"/>
              <a:sym typeface="Lato"/>
            </a:endParaRPr>
          </a:p>
        </p:txBody>
      </p:sp>
      <p:sp>
        <p:nvSpPr>
          <p:cNvPr id="80" name="Google Shape;80;p16"/>
          <p:cNvSpPr txBox="1"/>
          <p:nvPr>
            <p:ph idx="1" type="body"/>
          </p:nvPr>
        </p:nvSpPr>
        <p:spPr>
          <a:xfrm>
            <a:off x="311700" y="11171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The world has </a:t>
            </a:r>
            <a:r>
              <a:rPr lang="en">
                <a:latin typeface="Lato"/>
                <a:ea typeface="Lato"/>
                <a:cs typeface="Lato"/>
                <a:sym typeface="Lato"/>
              </a:rPr>
              <a:t>changed</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We are </a:t>
            </a:r>
            <a:r>
              <a:rPr lang="en">
                <a:latin typeface="Lato"/>
                <a:ea typeface="Lato"/>
                <a:cs typeface="Lato"/>
                <a:sym typeface="Lato"/>
              </a:rPr>
              <a:t>different</a:t>
            </a:r>
            <a:r>
              <a:rPr lang="en">
                <a:latin typeface="Lato"/>
                <a:ea typeface="Lato"/>
                <a:cs typeface="Lato"/>
                <a:sym typeface="Lato"/>
              </a:rPr>
              <a:t> </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We have changed as teachers </a:t>
            </a:r>
            <a:r>
              <a:rPr lang="en">
                <a:latin typeface="Lato"/>
                <a:ea typeface="Lato"/>
                <a:cs typeface="Lato"/>
                <a:sym typeface="Lato"/>
              </a:rPr>
              <a:t>and</a:t>
            </a:r>
            <a:r>
              <a:rPr lang="en">
                <a:latin typeface="Lato"/>
                <a:ea typeface="Lato"/>
                <a:cs typeface="Lato"/>
                <a:sym typeface="Lato"/>
              </a:rPr>
              <a:t> social workers and caregivers</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The world as we knew it changed</a:t>
            </a:r>
            <a:endParaRPr>
              <a:latin typeface="Lato"/>
              <a:ea typeface="Lato"/>
              <a:cs typeface="Lato"/>
              <a:sym typeface="Lato"/>
            </a:endParaRPr>
          </a:p>
        </p:txBody>
      </p:sp>
      <p:sp>
        <p:nvSpPr>
          <p:cNvPr id="81" name="Google Shape;81;p16"/>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82" name="Google Shape;82;p16"/>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83" name="Google Shape;83;p16"/>
          <p:cNvPicPr preferRelativeResize="0"/>
          <p:nvPr/>
        </p:nvPicPr>
        <p:blipFill rotWithShape="1">
          <a:blip r:embed="rId4">
            <a:alphaModFix/>
          </a:blip>
          <a:srcRect b="57825" l="27968" r="25166" t="0"/>
          <a:stretch/>
        </p:blipFill>
        <p:spPr>
          <a:xfrm>
            <a:off x="6531500" y="1781975"/>
            <a:ext cx="2300799" cy="2680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Break out group (10 mins)</a:t>
            </a:r>
            <a:endParaRPr>
              <a:latin typeface="Lato"/>
              <a:ea typeface="Lato"/>
              <a:cs typeface="Lato"/>
              <a:sym typeface="Lato"/>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Where were you (or at what moment) </a:t>
            </a:r>
            <a:r>
              <a:rPr lang="en">
                <a:latin typeface="Lato"/>
                <a:ea typeface="Lato"/>
                <a:cs typeface="Lato"/>
                <a:sym typeface="Lato"/>
              </a:rPr>
              <a:t>when</a:t>
            </a:r>
            <a:r>
              <a:rPr lang="en">
                <a:latin typeface="Lato"/>
                <a:ea typeface="Lato"/>
                <a:cs typeface="Lato"/>
                <a:sym typeface="Lato"/>
              </a:rPr>
              <a:t> you realized the world  (Pandemic) would change….. all we had ever seen or believed who be turned </a:t>
            </a:r>
            <a:r>
              <a:rPr lang="en">
                <a:latin typeface="Lato"/>
                <a:ea typeface="Lato"/>
                <a:cs typeface="Lato"/>
                <a:sym typeface="Lato"/>
              </a:rPr>
              <a:t>upside</a:t>
            </a:r>
            <a:r>
              <a:rPr lang="en">
                <a:latin typeface="Lato"/>
                <a:ea typeface="Lato"/>
                <a:cs typeface="Lato"/>
                <a:sym typeface="Lato"/>
              </a:rPr>
              <a:t> down?</a:t>
            </a:r>
            <a:endParaRPr>
              <a:latin typeface="Lato"/>
              <a:ea typeface="Lato"/>
              <a:cs typeface="Lato"/>
              <a:sym typeface="Lato"/>
            </a:endParaRPr>
          </a:p>
          <a:p>
            <a:pPr indent="0" lvl="0" marL="0" rtl="0" algn="l">
              <a:spcBef>
                <a:spcPts val="1200"/>
              </a:spcBef>
              <a:spcAft>
                <a:spcPts val="0"/>
              </a:spcAft>
              <a:buNone/>
            </a:pPr>
            <a:r>
              <a:rPr lang="en">
                <a:latin typeface="Lato"/>
                <a:ea typeface="Lato"/>
                <a:cs typeface="Lato"/>
                <a:sym typeface="Lato"/>
              </a:rPr>
              <a:t>-Name one fact or image that has stayed with you in sharp detail</a:t>
            </a:r>
            <a:endParaRPr>
              <a:latin typeface="Lato"/>
              <a:ea typeface="Lato"/>
              <a:cs typeface="Lato"/>
              <a:sym typeface="Lato"/>
            </a:endParaRPr>
          </a:p>
          <a:p>
            <a:pPr indent="0" lvl="0" marL="0" rtl="0" algn="l">
              <a:spcBef>
                <a:spcPts val="1200"/>
              </a:spcBef>
              <a:spcAft>
                <a:spcPts val="1200"/>
              </a:spcAft>
              <a:buNone/>
            </a:pPr>
            <a:r>
              <a:rPr lang="en">
                <a:latin typeface="Lato"/>
                <a:ea typeface="Lato"/>
                <a:cs typeface="Lato"/>
                <a:sym typeface="Lato"/>
              </a:rPr>
              <a:t>-Name on thing that you still laugh about today</a:t>
            </a:r>
            <a:endParaRPr>
              <a:latin typeface="Lato"/>
              <a:ea typeface="Lato"/>
              <a:cs typeface="Lato"/>
              <a:sym typeface="Lato"/>
            </a:endParaRPr>
          </a:p>
        </p:txBody>
      </p:sp>
      <p:sp>
        <p:nvSpPr>
          <p:cNvPr id="90" name="Google Shape;90;p17"/>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91" name="Google Shape;91;p17"/>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92" name="Google Shape;92;p17"/>
          <p:cNvPicPr preferRelativeResize="0"/>
          <p:nvPr/>
        </p:nvPicPr>
        <p:blipFill rotWithShape="1">
          <a:blip r:embed="rId4">
            <a:alphaModFix/>
          </a:blip>
          <a:srcRect b="28607" l="0" r="0" t="22112"/>
          <a:stretch/>
        </p:blipFill>
        <p:spPr>
          <a:xfrm>
            <a:off x="5323075" y="2221550"/>
            <a:ext cx="3509224" cy="22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Then to Now</a:t>
            </a:r>
            <a:endParaRPr>
              <a:latin typeface="Lato"/>
              <a:ea typeface="Lato"/>
              <a:cs typeface="Lato"/>
              <a:sym typeface="Lato"/>
            </a:endParaRPr>
          </a:p>
        </p:txBody>
      </p:sp>
      <p:sp>
        <p:nvSpPr>
          <p:cNvPr id="98" name="Google Shape;98;p18"/>
          <p:cNvSpPr txBox="1"/>
          <p:nvPr>
            <p:ph idx="1" type="body"/>
          </p:nvPr>
        </p:nvSpPr>
        <p:spPr>
          <a:xfrm>
            <a:off x="311700" y="1622275"/>
            <a:ext cx="8520600" cy="28146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2245">
                <a:latin typeface="Lato"/>
                <a:ea typeface="Lato"/>
                <a:cs typeface="Lato"/>
                <a:sym typeface="Lato"/>
              </a:rPr>
              <a:t>Okay it sucked</a:t>
            </a:r>
            <a:endParaRPr sz="2245">
              <a:latin typeface="Lato"/>
              <a:ea typeface="Lato"/>
              <a:cs typeface="Lato"/>
              <a:sym typeface="Lato"/>
            </a:endParaRPr>
          </a:p>
          <a:p>
            <a:pPr indent="0" lvl="0" marL="0" rtl="0" algn="l">
              <a:spcBef>
                <a:spcPts val="1200"/>
              </a:spcBef>
              <a:spcAft>
                <a:spcPts val="0"/>
              </a:spcAft>
              <a:buNone/>
            </a:pPr>
            <a:r>
              <a:rPr lang="en" sz="2245">
                <a:latin typeface="Lato"/>
                <a:ea typeface="Lato"/>
                <a:cs typeface="Lato"/>
                <a:sym typeface="Lato"/>
              </a:rPr>
              <a:t>We did adapt/did our best</a:t>
            </a:r>
            <a:endParaRPr sz="2245">
              <a:latin typeface="Lato"/>
              <a:ea typeface="Lato"/>
              <a:cs typeface="Lato"/>
              <a:sym typeface="Lato"/>
            </a:endParaRPr>
          </a:p>
          <a:p>
            <a:pPr indent="0" lvl="0" marL="0" rtl="0" algn="l">
              <a:spcBef>
                <a:spcPts val="1200"/>
              </a:spcBef>
              <a:spcAft>
                <a:spcPts val="0"/>
              </a:spcAft>
              <a:buNone/>
            </a:pPr>
            <a:r>
              <a:rPr lang="en" sz="2245">
                <a:latin typeface="Lato"/>
                <a:ea typeface="Lato"/>
                <a:cs typeface="Lato"/>
                <a:sym typeface="Lato"/>
              </a:rPr>
              <a:t>And we SURVIVED</a:t>
            </a:r>
            <a:endParaRPr sz="2245">
              <a:latin typeface="Lato"/>
              <a:ea typeface="Lato"/>
              <a:cs typeface="Lato"/>
              <a:sym typeface="Lato"/>
            </a:endParaRPr>
          </a:p>
          <a:p>
            <a:pPr indent="0" lvl="0" marL="0" rtl="0" algn="l">
              <a:spcBef>
                <a:spcPts val="1200"/>
              </a:spcBef>
              <a:spcAft>
                <a:spcPts val="0"/>
              </a:spcAft>
              <a:buNone/>
            </a:pPr>
            <a:r>
              <a:rPr lang="en" sz="2245">
                <a:latin typeface="Lato"/>
                <a:ea typeface="Lato"/>
                <a:cs typeface="Lato"/>
                <a:sym typeface="Lato"/>
              </a:rPr>
              <a:t>And NASW added Self-care as part of our professional code</a:t>
            </a:r>
            <a:endParaRPr sz="2245">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a:p>
            <a:pPr indent="0" lvl="0" marL="0" rtl="0" algn="l">
              <a:spcBef>
                <a:spcPts val="1200"/>
              </a:spcBef>
              <a:spcAft>
                <a:spcPts val="0"/>
              </a:spcAft>
              <a:buNone/>
            </a:pPr>
            <a:r>
              <a:rPr lang="en" sz="2280">
                <a:latin typeface="Lato"/>
                <a:ea typeface="Lato"/>
                <a:cs typeface="Lato"/>
                <a:sym typeface="Lato"/>
              </a:rPr>
              <a:t>What now?</a:t>
            </a:r>
            <a:endParaRPr sz="2280">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a:p>
            <a:pPr indent="0" lvl="0" marL="0" rtl="0" algn="l">
              <a:spcBef>
                <a:spcPts val="1200"/>
              </a:spcBef>
              <a:spcAft>
                <a:spcPts val="1200"/>
              </a:spcAft>
              <a:buNone/>
            </a:pPr>
            <a:r>
              <a:t/>
            </a:r>
            <a:endParaRPr>
              <a:latin typeface="Lato"/>
              <a:ea typeface="Lato"/>
              <a:cs typeface="Lato"/>
              <a:sym typeface="Lato"/>
            </a:endParaRPr>
          </a:p>
        </p:txBody>
      </p:sp>
      <p:sp>
        <p:nvSpPr>
          <p:cNvPr id="99" name="Google Shape;99;p18"/>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00" name="Google Shape;100;p18"/>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pic>
        <p:nvPicPr>
          <p:cNvPr id="101" name="Google Shape;101;p18"/>
          <p:cNvPicPr preferRelativeResize="0"/>
          <p:nvPr/>
        </p:nvPicPr>
        <p:blipFill>
          <a:blip r:embed="rId4">
            <a:alphaModFix/>
          </a:blip>
          <a:stretch>
            <a:fillRect/>
          </a:stretch>
        </p:blipFill>
        <p:spPr>
          <a:xfrm>
            <a:off x="6261150" y="101625"/>
            <a:ext cx="2571151" cy="2571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19"/>
          <p:cNvPicPr preferRelativeResize="0"/>
          <p:nvPr/>
        </p:nvPicPr>
        <p:blipFill>
          <a:blip r:embed="rId3">
            <a:alphaModFix/>
          </a:blip>
          <a:stretch>
            <a:fillRect/>
          </a:stretch>
        </p:blipFill>
        <p:spPr>
          <a:xfrm>
            <a:off x="2598025" y="1152474"/>
            <a:ext cx="3648424" cy="3304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ato"/>
                <a:ea typeface="Lato"/>
                <a:cs typeface="Lato"/>
                <a:sym typeface="Lato"/>
              </a:rPr>
              <a:t>“Hard Seasons and Wild Hearts” Brene Brown</a:t>
            </a:r>
            <a:endParaRPr>
              <a:latin typeface="Lato"/>
              <a:ea typeface="Lato"/>
              <a:cs typeface="Lato"/>
              <a:sym typeface="Lato"/>
            </a:endParaRPr>
          </a:p>
        </p:txBody>
      </p:sp>
      <p:sp>
        <p:nvSpPr>
          <p:cNvPr id="114" name="Google Shape;114;p20"/>
          <p:cNvSpPr txBox="1"/>
          <p:nvPr>
            <p:ph idx="1" type="body"/>
          </p:nvPr>
        </p:nvSpPr>
        <p:spPr>
          <a:xfrm>
            <a:off x="311700" y="1152475"/>
            <a:ext cx="8520600" cy="33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523"/>
              <a:buFont typeface="Arial"/>
              <a:buNone/>
            </a:pPr>
            <a:r>
              <a:rPr lang="en" sz="998">
                <a:solidFill>
                  <a:schemeClr val="dk1"/>
                </a:solidFill>
                <a:latin typeface="Lato"/>
                <a:ea typeface="Lato"/>
                <a:cs typeface="Lato"/>
                <a:sym typeface="Lato"/>
              </a:rPr>
              <a:t>So, I did the only thing I knew how to do —</a:t>
            </a:r>
            <a:r>
              <a:rPr b="1" lang="en" sz="998">
                <a:solidFill>
                  <a:schemeClr val="dk1"/>
                </a:solidFill>
                <a:highlight>
                  <a:srgbClr val="FF00FF"/>
                </a:highlight>
                <a:latin typeface="Lato"/>
                <a:ea typeface="Lato"/>
                <a:cs typeface="Lato"/>
                <a:sym typeface="Lato"/>
              </a:rPr>
              <a:t> got tough. Bear down and don’t let people down. </a:t>
            </a:r>
            <a:endParaRPr b="1" sz="998">
              <a:solidFill>
                <a:schemeClr val="dk1"/>
              </a:solidFill>
              <a:highlight>
                <a:srgbClr val="FF00FF"/>
              </a:highlight>
              <a:latin typeface="Lato"/>
              <a:ea typeface="Lato"/>
              <a:cs typeface="Lato"/>
              <a:sym typeface="Lato"/>
            </a:endParaRPr>
          </a:p>
          <a:p>
            <a:pPr indent="0" lvl="0" marL="0" rtl="0" algn="l">
              <a:spcBef>
                <a:spcPts val="1200"/>
              </a:spcBef>
              <a:spcAft>
                <a:spcPts val="0"/>
              </a:spcAft>
              <a:buClr>
                <a:schemeClr val="dk1"/>
              </a:buClr>
              <a:buSzPts val="523"/>
              <a:buFont typeface="Arial"/>
              <a:buNone/>
            </a:pPr>
            <a:r>
              <a:rPr lang="en" sz="998">
                <a:solidFill>
                  <a:schemeClr val="dk1"/>
                </a:solidFill>
                <a:latin typeface="Lato"/>
                <a:ea typeface="Lato"/>
                <a:cs typeface="Lato"/>
                <a:sym typeface="Lato"/>
              </a:rPr>
              <a:t>Armored and broken is not a good combination,</a:t>
            </a:r>
            <a:endParaRPr sz="998">
              <a:solidFill>
                <a:schemeClr val="dk1"/>
              </a:solidFill>
              <a:latin typeface="Lato"/>
              <a:ea typeface="Lato"/>
              <a:cs typeface="Lato"/>
              <a:sym typeface="Lato"/>
            </a:endParaRPr>
          </a:p>
          <a:p>
            <a:pPr indent="0" lvl="0" marL="0" rtl="0" algn="l">
              <a:spcBef>
                <a:spcPts val="1200"/>
              </a:spcBef>
              <a:spcAft>
                <a:spcPts val="0"/>
              </a:spcAft>
              <a:buClr>
                <a:schemeClr val="dk1"/>
              </a:buClr>
              <a:buSzPts val="523"/>
              <a:buFont typeface="Arial"/>
              <a:buNone/>
            </a:pPr>
            <a:r>
              <a:rPr lang="en" sz="998">
                <a:solidFill>
                  <a:schemeClr val="dk1"/>
                </a:solidFill>
                <a:latin typeface="Lato"/>
                <a:ea typeface="Lato"/>
                <a:cs typeface="Lato"/>
                <a:sym typeface="Lato"/>
              </a:rPr>
              <a:t>Whatever I was doing was the opposite of giving over to anything — </a:t>
            </a:r>
            <a:r>
              <a:rPr lang="en" sz="998">
                <a:solidFill>
                  <a:schemeClr val="dk1"/>
                </a:solidFill>
                <a:highlight>
                  <a:srgbClr val="FF00FF"/>
                </a:highlight>
                <a:latin typeface="Lato"/>
                <a:ea typeface="Lato"/>
                <a:cs typeface="Lato"/>
                <a:sym typeface="Lato"/>
              </a:rPr>
              <a:t>it was simply:</a:t>
            </a:r>
            <a:r>
              <a:rPr b="1" lang="en" sz="998">
                <a:solidFill>
                  <a:schemeClr val="dk1"/>
                </a:solidFill>
                <a:highlight>
                  <a:srgbClr val="FF00FF"/>
                </a:highlight>
                <a:latin typeface="Lato"/>
                <a:ea typeface="Lato"/>
                <a:cs typeface="Lato"/>
                <a:sym typeface="Lato"/>
              </a:rPr>
              <a:t> </a:t>
            </a:r>
            <a:r>
              <a:rPr b="1" i="1" lang="en" sz="998">
                <a:solidFill>
                  <a:schemeClr val="dk1"/>
                </a:solidFill>
                <a:highlight>
                  <a:srgbClr val="FF00FF"/>
                </a:highlight>
                <a:latin typeface="Lato"/>
                <a:ea typeface="Lato"/>
                <a:cs typeface="Lato"/>
                <a:sym typeface="Lato"/>
              </a:rPr>
              <a:t>Fight’s on!</a:t>
            </a:r>
            <a:endParaRPr i="1" sz="998">
              <a:solidFill>
                <a:schemeClr val="dk1"/>
              </a:solidFill>
              <a:highlight>
                <a:srgbClr val="FF00FF"/>
              </a:highlight>
              <a:latin typeface="Lato"/>
              <a:ea typeface="Lato"/>
              <a:cs typeface="Lato"/>
              <a:sym typeface="Lato"/>
            </a:endParaRPr>
          </a:p>
          <a:p>
            <a:pPr indent="0" lvl="0" marL="0" rtl="0" algn="l">
              <a:spcBef>
                <a:spcPts val="1200"/>
              </a:spcBef>
              <a:spcAft>
                <a:spcPts val="0"/>
              </a:spcAft>
              <a:buClr>
                <a:schemeClr val="dk1"/>
              </a:buClr>
              <a:buSzPts val="523"/>
              <a:buFont typeface="Arial"/>
              <a:buNone/>
            </a:pPr>
            <a:r>
              <a:rPr lang="en" sz="998">
                <a:solidFill>
                  <a:schemeClr val="dk1"/>
                </a:solidFill>
                <a:latin typeface="Lato"/>
                <a:ea typeface="Lato"/>
                <a:cs typeface="Lato"/>
                <a:sym typeface="Lato"/>
              </a:rPr>
              <a:t>For the past five years, I’ve been doing new research on </a:t>
            </a:r>
            <a:r>
              <a:rPr lang="en" sz="998">
                <a:solidFill>
                  <a:schemeClr val="dk1"/>
                </a:solidFill>
                <a:highlight>
                  <a:srgbClr val="FF00FF"/>
                </a:highlight>
                <a:latin typeface="Lato"/>
                <a:ea typeface="Lato"/>
                <a:cs typeface="Lato"/>
                <a:sym typeface="Lato"/>
              </a:rPr>
              <a:t>mental toughness</a:t>
            </a:r>
            <a:r>
              <a:rPr lang="en" sz="998">
                <a:solidFill>
                  <a:schemeClr val="dk1"/>
                </a:solidFill>
                <a:latin typeface="Lato"/>
                <a:ea typeface="Lato"/>
                <a:cs typeface="Lato"/>
                <a:sym typeface="Lato"/>
              </a:rPr>
              <a:t>, and, if there’s one thing I’ve learned, it’s that some people can tap into a pool of hard-won resources, including compartmentalization, tenacity, and toughness, for a limited amount of time, but, if they can’t shift down and pull out of that way of being — if they can’t get back to that strong back, soft front, and wild heart — the consequences can be deadly.</a:t>
            </a:r>
            <a:endParaRPr sz="998">
              <a:solidFill>
                <a:schemeClr val="dk1"/>
              </a:solidFill>
              <a:latin typeface="Lato"/>
              <a:ea typeface="Lato"/>
              <a:cs typeface="Lato"/>
              <a:sym typeface="Lato"/>
            </a:endParaRPr>
          </a:p>
          <a:p>
            <a:pPr indent="0" lvl="0" marL="0" rtl="0" algn="l">
              <a:spcBef>
                <a:spcPts val="1200"/>
              </a:spcBef>
              <a:spcAft>
                <a:spcPts val="0"/>
              </a:spcAft>
              <a:buClr>
                <a:schemeClr val="dk1"/>
              </a:buClr>
              <a:buSzPts val="523"/>
              <a:buFont typeface="Arial"/>
              <a:buNone/>
            </a:pPr>
            <a:r>
              <a:rPr b="1" lang="en" sz="998">
                <a:solidFill>
                  <a:schemeClr val="dk1"/>
                </a:solidFill>
                <a:latin typeface="Lato"/>
                <a:ea typeface="Lato"/>
                <a:cs typeface="Lato"/>
                <a:sym typeface="Lato"/>
              </a:rPr>
              <a:t>What the hell? I thought I knew this. I research this stuff. Why couldn’t I see it?</a:t>
            </a:r>
            <a:endParaRPr b="1" sz="998">
              <a:solidFill>
                <a:schemeClr val="dk1"/>
              </a:solidFill>
              <a:latin typeface="Lato"/>
              <a:ea typeface="Lato"/>
              <a:cs typeface="Lato"/>
              <a:sym typeface="Lato"/>
            </a:endParaRPr>
          </a:p>
          <a:p>
            <a:pPr indent="0" lvl="0" marL="0" rtl="0" algn="l">
              <a:spcBef>
                <a:spcPts val="1200"/>
              </a:spcBef>
              <a:spcAft>
                <a:spcPts val="0"/>
              </a:spcAft>
              <a:buClr>
                <a:schemeClr val="dk1"/>
              </a:buClr>
              <a:buSzPts val="523"/>
              <a:buFont typeface="Arial"/>
              <a:buNone/>
            </a:pPr>
            <a:r>
              <a:rPr lang="en" sz="998">
                <a:solidFill>
                  <a:schemeClr val="dk1"/>
                </a:solidFill>
                <a:latin typeface="Lato"/>
                <a:ea typeface="Lato"/>
                <a:cs typeface="Lato"/>
                <a:sym typeface="Lato"/>
              </a:rPr>
              <a:t>It turns out that I do know it. I do have it in me. But, over the </a:t>
            </a:r>
            <a:r>
              <a:rPr lang="en" sz="998">
                <a:solidFill>
                  <a:schemeClr val="dk1"/>
                </a:solidFill>
                <a:highlight>
                  <a:srgbClr val="FF00FF"/>
                </a:highlight>
                <a:latin typeface="Lato"/>
                <a:ea typeface="Lato"/>
                <a:cs typeface="Lato"/>
                <a:sym typeface="Lato"/>
              </a:rPr>
              <a:t>past few years, I’ve slowly become separated from myself </a:t>
            </a:r>
            <a:r>
              <a:rPr i="1" lang="en" sz="998">
                <a:solidFill>
                  <a:schemeClr val="dk1"/>
                </a:solidFill>
                <a:highlight>
                  <a:srgbClr val="FF00FF"/>
                </a:highlight>
                <a:latin typeface="Lato"/>
                <a:ea typeface="Lato"/>
                <a:cs typeface="Lato"/>
                <a:sym typeface="Lato"/>
              </a:rPr>
              <a:t>and</a:t>
            </a:r>
            <a:r>
              <a:rPr lang="en" sz="998">
                <a:solidFill>
                  <a:schemeClr val="dk1"/>
                </a:solidFill>
                <a:highlight>
                  <a:srgbClr val="FF00FF"/>
                </a:highlight>
                <a:latin typeface="Lato"/>
                <a:ea typeface="Lato"/>
                <a:cs typeface="Lato"/>
                <a:sym typeface="Lato"/>
              </a:rPr>
              <a:t> from my knowin</a:t>
            </a:r>
            <a:r>
              <a:rPr lang="en" sz="998">
                <a:solidFill>
                  <a:schemeClr val="dk1"/>
                </a:solidFill>
                <a:latin typeface="Lato"/>
                <a:ea typeface="Lato"/>
                <a:cs typeface="Lato"/>
                <a:sym typeface="Lato"/>
              </a:rPr>
              <a:t>g </a:t>
            </a:r>
            <a:r>
              <a:rPr i="1" lang="en" sz="998">
                <a:solidFill>
                  <a:schemeClr val="dk1"/>
                </a:solidFill>
                <a:latin typeface="Lato"/>
                <a:ea typeface="Lato"/>
                <a:cs typeface="Lato"/>
                <a:sym typeface="Lato"/>
              </a:rPr>
              <a:t>and, </a:t>
            </a:r>
            <a:r>
              <a:rPr lang="en" sz="998">
                <a:solidFill>
                  <a:schemeClr val="dk1"/>
                </a:solidFill>
                <a:latin typeface="Lato"/>
                <a:ea typeface="Lato"/>
                <a:cs typeface="Lato"/>
                <a:sym typeface="Lato"/>
              </a:rPr>
              <a:t>most importantly, from my spirituality. And it wasn’t the pain that pulled me away from all of these touchstones, </a:t>
            </a:r>
            <a:r>
              <a:rPr lang="en" sz="998">
                <a:solidFill>
                  <a:schemeClr val="dk1"/>
                </a:solidFill>
                <a:highlight>
                  <a:srgbClr val="FF00FF"/>
                </a:highlight>
                <a:latin typeface="Lato"/>
                <a:ea typeface="Lato"/>
                <a:cs typeface="Lato"/>
                <a:sym typeface="Lato"/>
              </a:rPr>
              <a:t>it was the fear of feeling pain and the fear not being able to make everything OK</a:t>
            </a:r>
            <a:endParaRPr sz="998">
              <a:solidFill>
                <a:schemeClr val="dk1"/>
              </a:solidFill>
              <a:highlight>
                <a:srgbClr val="FF00FF"/>
              </a:highlight>
              <a:latin typeface="Lato"/>
              <a:ea typeface="Lato"/>
              <a:cs typeface="Lato"/>
              <a:sym typeface="Lato"/>
            </a:endParaRPr>
          </a:p>
          <a:p>
            <a:pPr indent="0" lvl="0" marL="0" rtl="0" algn="l">
              <a:spcBef>
                <a:spcPts val="1200"/>
              </a:spcBef>
              <a:spcAft>
                <a:spcPts val="0"/>
              </a:spcAft>
              <a:buClr>
                <a:schemeClr val="dk1"/>
              </a:buClr>
              <a:buSzPts val="523"/>
              <a:buFont typeface="Arial"/>
              <a:buNone/>
            </a:pPr>
            <a:r>
              <a:rPr lang="en" sz="998">
                <a:solidFill>
                  <a:schemeClr val="dk1"/>
                </a:solidFill>
                <a:latin typeface="Lato"/>
                <a:ea typeface="Lato"/>
                <a:cs typeface="Lato"/>
                <a:sym typeface="Lato"/>
              </a:rPr>
              <a:t>I get the sense that I’m still in Act II </a:t>
            </a:r>
            <a:r>
              <a:rPr i="1" lang="en" sz="998">
                <a:solidFill>
                  <a:schemeClr val="dk1"/>
                </a:solidFill>
                <a:latin typeface="Lato"/>
                <a:ea typeface="Lato"/>
                <a:cs typeface="Lato"/>
                <a:sym typeface="Lato"/>
              </a:rPr>
              <a:t>—</a:t>
            </a:r>
            <a:r>
              <a:rPr lang="en" sz="998">
                <a:solidFill>
                  <a:schemeClr val="dk1"/>
                </a:solidFill>
                <a:latin typeface="Lato"/>
                <a:ea typeface="Lato"/>
                <a:cs typeface="Lato"/>
                <a:sym typeface="Lato"/>
              </a:rPr>
              <a:t> the long, messy part of all stories where we watch the protagonist try to solve problems without being vulnerable and asking for help. It’s the part </a:t>
            </a:r>
            <a:r>
              <a:rPr lang="en" sz="998">
                <a:solidFill>
                  <a:schemeClr val="dk1"/>
                </a:solidFill>
                <a:highlight>
                  <a:srgbClr val="FF00FF"/>
                </a:highlight>
                <a:latin typeface="Lato"/>
                <a:ea typeface="Lato"/>
                <a:cs typeface="Lato"/>
                <a:sym typeface="Lato"/>
              </a:rPr>
              <a:t>where surrender is the only path to triumph.</a:t>
            </a:r>
            <a:r>
              <a:rPr lang="en" sz="998">
                <a:solidFill>
                  <a:schemeClr val="dk1"/>
                </a:solidFill>
                <a:latin typeface="Lato"/>
                <a:ea typeface="Lato"/>
                <a:cs typeface="Lato"/>
                <a:sym typeface="Lato"/>
              </a:rPr>
              <a:t> And, as Sarah Lewis once shared with me on the podcast,</a:t>
            </a:r>
            <a:r>
              <a:rPr b="1" lang="en" sz="998">
                <a:solidFill>
                  <a:schemeClr val="dk1"/>
                </a:solidFill>
                <a:latin typeface="Lato"/>
                <a:ea typeface="Lato"/>
                <a:cs typeface="Lato"/>
                <a:sym typeface="Lato"/>
              </a:rPr>
              <a:t> it’s not the surrender of </a:t>
            </a:r>
            <a:r>
              <a:rPr b="1" i="1" lang="en" sz="998">
                <a:solidFill>
                  <a:schemeClr val="dk1"/>
                </a:solidFill>
                <a:latin typeface="Lato"/>
                <a:ea typeface="Lato"/>
                <a:cs typeface="Lato"/>
                <a:sym typeface="Lato"/>
              </a:rPr>
              <a:t>giving up</a:t>
            </a:r>
            <a:r>
              <a:rPr b="1" lang="en" sz="998">
                <a:solidFill>
                  <a:schemeClr val="dk1"/>
                </a:solidFill>
                <a:latin typeface="Lato"/>
                <a:ea typeface="Lato"/>
                <a:cs typeface="Lato"/>
                <a:sym typeface="Lato"/>
              </a:rPr>
              <a:t>, but the surrender of </a:t>
            </a:r>
            <a:r>
              <a:rPr b="1" i="1" lang="en" sz="998">
                <a:solidFill>
                  <a:schemeClr val="dk1"/>
                </a:solidFill>
                <a:latin typeface="Lato"/>
                <a:ea typeface="Lato"/>
                <a:cs typeface="Lato"/>
                <a:sym typeface="Lato"/>
              </a:rPr>
              <a:t>giving over</a:t>
            </a:r>
            <a:r>
              <a:rPr lang="en" sz="998">
                <a:solidFill>
                  <a:schemeClr val="dk1"/>
                </a:solidFill>
                <a:latin typeface="Lato"/>
                <a:ea typeface="Lato"/>
                <a:cs typeface="Lato"/>
                <a:sym typeface="Lato"/>
              </a:rPr>
              <a:t>.  </a:t>
            </a:r>
            <a:r>
              <a:rPr i="1" lang="en" sz="998">
                <a:solidFill>
                  <a:schemeClr val="dk1"/>
                </a:solidFill>
                <a:latin typeface="Lato"/>
                <a:ea typeface="Lato"/>
                <a:cs typeface="Lato"/>
                <a:sym typeface="Lato"/>
              </a:rPr>
              <a:t> </a:t>
            </a:r>
            <a:endParaRPr sz="998">
              <a:solidFill>
                <a:schemeClr val="dk1"/>
              </a:solidFill>
              <a:latin typeface="Lato"/>
              <a:ea typeface="Lato"/>
              <a:cs typeface="Lato"/>
              <a:sym typeface="Lato"/>
            </a:endParaRPr>
          </a:p>
          <a:p>
            <a:pPr indent="0" lvl="0" marL="0" rtl="0" algn="l">
              <a:spcBef>
                <a:spcPts val="1200"/>
              </a:spcBef>
              <a:spcAft>
                <a:spcPts val="1200"/>
              </a:spcAft>
              <a:buSzPts val="523"/>
              <a:buNone/>
            </a:pPr>
            <a:r>
              <a:rPr lang="en" sz="998">
                <a:solidFill>
                  <a:srgbClr val="110D0A"/>
                </a:solidFill>
                <a:latin typeface="Lato"/>
                <a:ea typeface="Lato"/>
                <a:cs typeface="Lato"/>
                <a:sym typeface="Lato"/>
              </a:rPr>
              <a:t>We’ve been working on adding an entire new content library to brenebrown.com, called The Awkward, Brave, and Kind Edit (The ABK Edit).</a:t>
            </a:r>
            <a:endParaRPr sz="1141">
              <a:solidFill>
                <a:schemeClr val="dk1"/>
              </a:solidFill>
              <a:latin typeface="Lato"/>
              <a:ea typeface="Lato"/>
              <a:cs typeface="Lato"/>
              <a:sym typeface="Lato"/>
            </a:endParaRPr>
          </a:p>
        </p:txBody>
      </p:sp>
      <p:sp>
        <p:nvSpPr>
          <p:cNvPr id="115" name="Google Shape;115;p20"/>
          <p:cNvSpPr/>
          <p:nvPr/>
        </p:nvSpPr>
        <p:spPr>
          <a:xfrm>
            <a:off x="0" y="4533500"/>
            <a:ext cx="9144000" cy="5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ill Sans"/>
              <a:ea typeface="Gill Sans"/>
              <a:cs typeface="Gill Sans"/>
              <a:sym typeface="Gill Sans"/>
            </a:endParaRPr>
          </a:p>
        </p:txBody>
      </p:sp>
      <p:pic>
        <p:nvPicPr>
          <p:cNvPr id="116" name="Google Shape;116;p20"/>
          <p:cNvPicPr preferRelativeResize="0"/>
          <p:nvPr/>
        </p:nvPicPr>
        <p:blipFill rotWithShape="1">
          <a:blip r:embed="rId3">
            <a:alphaModFix/>
          </a:blip>
          <a:srcRect b="8058" l="3977" r="3300" t="9460"/>
          <a:stretch/>
        </p:blipFill>
        <p:spPr>
          <a:xfrm>
            <a:off x="8187000" y="4617242"/>
            <a:ext cx="848400" cy="395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88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20"/>
              <a:t>The Now Complicated World</a:t>
            </a:r>
            <a:endParaRPr sz="3520"/>
          </a:p>
        </p:txBody>
      </p:sp>
      <p:sp>
        <p:nvSpPr>
          <p:cNvPr id="122" name="Google Shape;122;p21"/>
          <p:cNvSpPr txBox="1"/>
          <p:nvPr>
            <p:ph idx="1" type="body"/>
          </p:nvPr>
        </p:nvSpPr>
        <p:spPr>
          <a:xfrm>
            <a:off x="311700" y="1569025"/>
            <a:ext cx="8520600" cy="300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100"/>
              <a:t>Does it have to be all or nothing?</a:t>
            </a:r>
            <a:endParaRPr sz="3100"/>
          </a:p>
          <a:p>
            <a:pPr indent="0" lvl="0" marL="0" rtl="0" algn="l">
              <a:spcBef>
                <a:spcPts val="1200"/>
              </a:spcBef>
              <a:spcAft>
                <a:spcPts val="0"/>
              </a:spcAft>
              <a:buNone/>
            </a:pPr>
            <a:r>
              <a:rPr lang="en" sz="3100"/>
              <a:t>The Pandemic was </a:t>
            </a:r>
            <a:r>
              <a:rPr lang="en" sz="3100"/>
              <a:t>terrible</a:t>
            </a:r>
            <a:r>
              <a:rPr lang="en" sz="3100"/>
              <a:t> and can we recognize good came from Pandemic as well</a:t>
            </a:r>
            <a:endParaRPr sz="3100"/>
          </a:p>
          <a:p>
            <a:pPr indent="0" lvl="0" marL="0" rtl="0" algn="l">
              <a:spcBef>
                <a:spcPts val="1200"/>
              </a:spcBef>
              <a:spcAft>
                <a:spcPts val="1200"/>
              </a:spcAft>
              <a:buNone/>
            </a:pPr>
            <a:r>
              <a:t/>
            </a:r>
            <a:endParaRPr sz="3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