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  <p:sldMasterId id="2147483750" r:id="rId2"/>
  </p:sldMasterIdLst>
  <p:sldIdLst>
    <p:sldId id="256" r:id="rId3"/>
    <p:sldId id="313" r:id="rId4"/>
    <p:sldId id="298" r:id="rId5"/>
    <p:sldId id="300" r:id="rId6"/>
    <p:sldId id="302" r:id="rId7"/>
    <p:sldId id="301" r:id="rId8"/>
    <p:sldId id="259" r:id="rId9"/>
    <p:sldId id="260" r:id="rId10"/>
    <p:sldId id="261" r:id="rId11"/>
    <p:sldId id="309" r:id="rId12"/>
    <p:sldId id="295" r:id="rId13"/>
    <p:sldId id="290" r:id="rId14"/>
    <p:sldId id="311" r:id="rId15"/>
    <p:sldId id="257" r:id="rId16"/>
    <p:sldId id="306" r:id="rId17"/>
    <p:sldId id="299" r:id="rId18"/>
    <p:sldId id="305" r:id="rId19"/>
    <p:sldId id="307" r:id="rId20"/>
    <p:sldId id="308" r:id="rId21"/>
    <p:sldId id="31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433F"/>
    <a:srgbClr val="241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5897"/>
  </p:normalViewPr>
  <p:slideViewPr>
    <p:cSldViewPr snapToGrid="0" snapToObjects="1">
      <p:cViewPr varScale="1">
        <p:scale>
          <a:sx n="115" d="100"/>
          <a:sy n="115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17A70-A783-4C1D-A165-3DF5481853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6A3268-B782-8944-8B32-626D5436B287}">
      <dgm:prSet/>
      <dgm:spPr/>
      <dgm:t>
        <a:bodyPr/>
        <a:lstStyle/>
        <a:p>
          <a:r>
            <a:rPr lang="en-US" dirty="0"/>
            <a:t>Mental</a:t>
          </a:r>
        </a:p>
      </dgm:t>
    </dgm:pt>
    <dgm:pt modelId="{7D7E6CBD-461B-734B-85F5-B3D9EF51A725}" type="parTrans" cxnId="{2E56A798-F5B0-2B48-B380-06F1C0D305E9}">
      <dgm:prSet/>
      <dgm:spPr/>
      <dgm:t>
        <a:bodyPr/>
        <a:lstStyle/>
        <a:p>
          <a:endParaRPr lang="en-US"/>
        </a:p>
      </dgm:t>
    </dgm:pt>
    <dgm:pt modelId="{1929650D-7687-444E-B676-2B204145F07D}" type="sibTrans" cxnId="{2E56A798-F5B0-2B48-B380-06F1C0D305E9}">
      <dgm:prSet/>
      <dgm:spPr/>
      <dgm:t>
        <a:bodyPr/>
        <a:lstStyle/>
        <a:p>
          <a:endParaRPr lang="en-US"/>
        </a:p>
      </dgm:t>
    </dgm:pt>
    <dgm:pt modelId="{89A9BE0D-2B32-B646-85E3-A130F44125DF}">
      <dgm:prSet custT="1"/>
      <dgm:spPr/>
      <dgm:t>
        <a:bodyPr/>
        <a:lstStyle/>
        <a:p>
          <a:r>
            <a:rPr lang="en-US" sz="1800" dirty="0"/>
            <a:t>enhances neuroplasticity</a:t>
          </a:r>
        </a:p>
      </dgm:t>
    </dgm:pt>
    <dgm:pt modelId="{777A4F19-6BA4-8D4D-B1BB-88211482F813}" type="parTrans" cxnId="{469C244A-0A87-9C45-A376-FD79B4E48C83}">
      <dgm:prSet/>
      <dgm:spPr/>
      <dgm:t>
        <a:bodyPr/>
        <a:lstStyle/>
        <a:p>
          <a:endParaRPr lang="en-US"/>
        </a:p>
      </dgm:t>
    </dgm:pt>
    <dgm:pt modelId="{D63F3EE7-69FF-C549-8B47-8254D1A72E40}" type="sibTrans" cxnId="{469C244A-0A87-9C45-A376-FD79B4E48C83}">
      <dgm:prSet/>
      <dgm:spPr/>
      <dgm:t>
        <a:bodyPr/>
        <a:lstStyle/>
        <a:p>
          <a:endParaRPr lang="en-US"/>
        </a:p>
      </dgm:t>
    </dgm:pt>
    <dgm:pt modelId="{1F72FB78-E3E2-A042-A911-5252656BE086}">
      <dgm:prSet custT="1"/>
      <dgm:spPr/>
      <dgm:t>
        <a:bodyPr/>
        <a:lstStyle/>
        <a:p>
          <a:r>
            <a:rPr lang="en-US" sz="1800" dirty="0"/>
            <a:t>greater equanimity</a:t>
          </a:r>
        </a:p>
      </dgm:t>
    </dgm:pt>
    <dgm:pt modelId="{940C5FA4-97A5-0E4D-938A-2A4ADF907B0E}" type="parTrans" cxnId="{0AB052C6-AA37-554D-863E-C271A7081BF1}">
      <dgm:prSet/>
      <dgm:spPr/>
      <dgm:t>
        <a:bodyPr/>
        <a:lstStyle/>
        <a:p>
          <a:endParaRPr lang="en-US"/>
        </a:p>
      </dgm:t>
    </dgm:pt>
    <dgm:pt modelId="{AE1B7396-508D-F74B-A201-55788C6008A8}" type="sibTrans" cxnId="{0AB052C6-AA37-554D-863E-C271A7081BF1}">
      <dgm:prSet/>
      <dgm:spPr/>
      <dgm:t>
        <a:bodyPr/>
        <a:lstStyle/>
        <a:p>
          <a:endParaRPr lang="en-US"/>
        </a:p>
      </dgm:t>
    </dgm:pt>
    <dgm:pt modelId="{C5505A62-E36A-5047-B7C7-87902F3011CF}">
      <dgm:prSet custT="1"/>
      <dgm:spPr/>
      <dgm:t>
        <a:bodyPr/>
        <a:lstStyle/>
        <a:p>
          <a:r>
            <a:rPr lang="en-US" sz="1800" dirty="0"/>
            <a:t>happier</a:t>
          </a:r>
        </a:p>
      </dgm:t>
    </dgm:pt>
    <dgm:pt modelId="{2A28EE84-4A30-6D41-B4A5-9F98A90C23B7}" type="parTrans" cxnId="{7DFAB438-DCD4-984E-B47C-BD1F0049384F}">
      <dgm:prSet/>
      <dgm:spPr/>
      <dgm:t>
        <a:bodyPr/>
        <a:lstStyle/>
        <a:p>
          <a:endParaRPr lang="en-US"/>
        </a:p>
      </dgm:t>
    </dgm:pt>
    <dgm:pt modelId="{99EE9AD1-6CD3-4A42-BDAA-EE0C816E4478}" type="sibTrans" cxnId="{7DFAB438-DCD4-984E-B47C-BD1F0049384F}">
      <dgm:prSet/>
      <dgm:spPr/>
      <dgm:t>
        <a:bodyPr/>
        <a:lstStyle/>
        <a:p>
          <a:endParaRPr lang="en-US"/>
        </a:p>
      </dgm:t>
    </dgm:pt>
    <dgm:pt modelId="{9E531A43-61A4-934A-B7E3-3CBE186857C0}">
      <dgm:prSet custT="1"/>
      <dgm:spPr/>
      <dgm:t>
        <a:bodyPr/>
        <a:lstStyle/>
        <a:p>
          <a:r>
            <a:rPr lang="en-US" sz="1800" dirty="0"/>
            <a:t>less reactive</a:t>
          </a:r>
        </a:p>
      </dgm:t>
    </dgm:pt>
    <dgm:pt modelId="{B52FF6A4-7E17-4D40-B813-8F3700496D47}" type="parTrans" cxnId="{5A86B461-8E0A-654E-A387-DE3E087278FC}">
      <dgm:prSet/>
      <dgm:spPr/>
      <dgm:t>
        <a:bodyPr/>
        <a:lstStyle/>
        <a:p>
          <a:endParaRPr lang="en-US"/>
        </a:p>
      </dgm:t>
    </dgm:pt>
    <dgm:pt modelId="{EF11E647-3A0E-E345-BD02-ABAE9123DC38}" type="sibTrans" cxnId="{5A86B461-8E0A-654E-A387-DE3E087278FC}">
      <dgm:prSet/>
      <dgm:spPr/>
      <dgm:t>
        <a:bodyPr/>
        <a:lstStyle/>
        <a:p>
          <a:endParaRPr lang="en-US"/>
        </a:p>
      </dgm:t>
    </dgm:pt>
    <dgm:pt modelId="{EC84A9D4-51A6-5442-AA9F-D0D907BDDFA9}">
      <dgm:prSet custT="1"/>
      <dgm:spPr/>
      <dgm:t>
        <a:bodyPr/>
        <a:lstStyle/>
        <a:p>
          <a:r>
            <a:rPr lang="en-US" sz="1800" dirty="0"/>
            <a:t>better self-regulation</a:t>
          </a:r>
        </a:p>
      </dgm:t>
    </dgm:pt>
    <dgm:pt modelId="{EAAD5BE8-780B-2B46-A2F4-89FBD71E7F04}" type="parTrans" cxnId="{D248ED63-360B-7643-8828-D0799779980E}">
      <dgm:prSet/>
      <dgm:spPr/>
      <dgm:t>
        <a:bodyPr/>
        <a:lstStyle/>
        <a:p>
          <a:endParaRPr lang="en-US"/>
        </a:p>
      </dgm:t>
    </dgm:pt>
    <dgm:pt modelId="{5E837C4B-9712-3246-A58E-FEF063F65FAD}" type="sibTrans" cxnId="{D248ED63-360B-7643-8828-D0799779980E}">
      <dgm:prSet/>
      <dgm:spPr/>
      <dgm:t>
        <a:bodyPr/>
        <a:lstStyle/>
        <a:p>
          <a:endParaRPr lang="en-US"/>
        </a:p>
      </dgm:t>
    </dgm:pt>
    <dgm:pt modelId="{97BC0318-4527-8747-8287-8DDD505796F9}">
      <dgm:prSet custT="1"/>
      <dgm:spPr/>
      <dgm:t>
        <a:bodyPr/>
        <a:lstStyle/>
        <a:p>
          <a:r>
            <a:rPr lang="en-US" sz="1800" dirty="0"/>
            <a:t>greater focus and working memory</a:t>
          </a:r>
        </a:p>
      </dgm:t>
    </dgm:pt>
    <dgm:pt modelId="{EC71ED4B-18A0-544F-8E25-363A66FD9106}" type="parTrans" cxnId="{C3C70D47-3D55-2A43-AF33-768FC5C0F9E3}">
      <dgm:prSet/>
      <dgm:spPr/>
      <dgm:t>
        <a:bodyPr/>
        <a:lstStyle/>
        <a:p>
          <a:endParaRPr lang="en-US"/>
        </a:p>
      </dgm:t>
    </dgm:pt>
    <dgm:pt modelId="{AD8E59C2-1349-C448-8046-C436C50597DB}" type="sibTrans" cxnId="{C3C70D47-3D55-2A43-AF33-768FC5C0F9E3}">
      <dgm:prSet/>
      <dgm:spPr/>
      <dgm:t>
        <a:bodyPr/>
        <a:lstStyle/>
        <a:p>
          <a:endParaRPr lang="en-US"/>
        </a:p>
      </dgm:t>
    </dgm:pt>
    <dgm:pt modelId="{F979D19C-64DB-AB4A-B6EA-448571D58C03}">
      <dgm:prSet custT="1"/>
      <dgm:spPr/>
      <dgm:t>
        <a:bodyPr/>
        <a:lstStyle/>
        <a:p>
          <a:r>
            <a:rPr lang="en-US" sz="1800" dirty="0"/>
            <a:t>reduces stress &amp; rumination</a:t>
          </a:r>
        </a:p>
      </dgm:t>
    </dgm:pt>
    <dgm:pt modelId="{4C6D2D22-A72B-F649-9374-E6AD8E810CBB}" type="parTrans" cxnId="{7C38BC46-C49F-5940-B190-F37AEEE6EDAF}">
      <dgm:prSet/>
      <dgm:spPr/>
      <dgm:t>
        <a:bodyPr/>
        <a:lstStyle/>
        <a:p>
          <a:endParaRPr lang="en-US"/>
        </a:p>
      </dgm:t>
    </dgm:pt>
    <dgm:pt modelId="{20FFCBC9-4248-E84E-AD9B-49C856B1DB3B}" type="sibTrans" cxnId="{7C38BC46-C49F-5940-B190-F37AEEE6EDAF}">
      <dgm:prSet/>
      <dgm:spPr/>
      <dgm:t>
        <a:bodyPr/>
        <a:lstStyle/>
        <a:p>
          <a:endParaRPr lang="en-US"/>
        </a:p>
      </dgm:t>
    </dgm:pt>
    <dgm:pt modelId="{A7E834B5-6634-ED4F-8012-109B2F2A6F2C}">
      <dgm:prSet/>
      <dgm:spPr/>
      <dgm:t>
        <a:bodyPr/>
        <a:lstStyle/>
        <a:p>
          <a:r>
            <a:rPr lang="en-US" dirty="0"/>
            <a:t>Physical</a:t>
          </a:r>
        </a:p>
      </dgm:t>
    </dgm:pt>
    <dgm:pt modelId="{7C8E9E58-FDCC-6F41-B850-17044865BFE0}" type="parTrans" cxnId="{1425530F-FFCC-8746-B0B2-2226A47C9954}">
      <dgm:prSet/>
      <dgm:spPr/>
      <dgm:t>
        <a:bodyPr/>
        <a:lstStyle/>
        <a:p>
          <a:endParaRPr lang="en-US"/>
        </a:p>
      </dgm:t>
    </dgm:pt>
    <dgm:pt modelId="{2AF367F1-54A2-9A46-A2C8-A3577A61A49D}" type="sibTrans" cxnId="{1425530F-FFCC-8746-B0B2-2226A47C9954}">
      <dgm:prSet/>
      <dgm:spPr/>
      <dgm:t>
        <a:bodyPr/>
        <a:lstStyle/>
        <a:p>
          <a:endParaRPr lang="en-US"/>
        </a:p>
      </dgm:t>
    </dgm:pt>
    <dgm:pt modelId="{6096A4DF-188B-654D-B4CB-483AB21F4347}">
      <dgm:prSet/>
      <dgm:spPr/>
      <dgm:t>
        <a:bodyPr/>
        <a:lstStyle/>
        <a:p>
          <a:r>
            <a:rPr lang="en-US" dirty="0"/>
            <a:t>Social/Emotional</a:t>
          </a:r>
        </a:p>
      </dgm:t>
    </dgm:pt>
    <dgm:pt modelId="{BA9061A2-F069-4A44-B94F-AA2605E48F68}" type="parTrans" cxnId="{15E7909A-18B9-794D-A4F3-C29FCCDC1E01}">
      <dgm:prSet/>
      <dgm:spPr/>
      <dgm:t>
        <a:bodyPr/>
        <a:lstStyle/>
        <a:p>
          <a:endParaRPr lang="en-US"/>
        </a:p>
      </dgm:t>
    </dgm:pt>
    <dgm:pt modelId="{79A749D7-61E7-6B41-AF3D-CF5D06914C15}" type="sibTrans" cxnId="{15E7909A-18B9-794D-A4F3-C29FCCDC1E01}">
      <dgm:prSet/>
      <dgm:spPr/>
      <dgm:t>
        <a:bodyPr/>
        <a:lstStyle/>
        <a:p>
          <a:endParaRPr lang="en-US"/>
        </a:p>
      </dgm:t>
    </dgm:pt>
    <dgm:pt modelId="{0F66A35C-0A8E-BB4D-BF17-E4B2E693CD18}">
      <dgm:prSet custT="1"/>
      <dgm:spPr/>
      <dgm:t>
        <a:bodyPr/>
        <a:lstStyle/>
        <a:p>
          <a:r>
            <a:rPr lang="en-US" sz="1800" dirty="0"/>
            <a:t>better sleep</a:t>
          </a:r>
        </a:p>
      </dgm:t>
    </dgm:pt>
    <dgm:pt modelId="{04F6392B-30DC-3C4E-AA88-7D1CB2123313}" type="parTrans" cxnId="{0D74F4C5-E586-A943-86FF-B91D831BDCF8}">
      <dgm:prSet/>
      <dgm:spPr/>
      <dgm:t>
        <a:bodyPr/>
        <a:lstStyle/>
        <a:p>
          <a:endParaRPr lang="en-US"/>
        </a:p>
      </dgm:t>
    </dgm:pt>
    <dgm:pt modelId="{FFA9A2A6-3849-094C-B111-B75A5BDF8F6C}" type="sibTrans" cxnId="{0D74F4C5-E586-A943-86FF-B91D831BDCF8}">
      <dgm:prSet/>
      <dgm:spPr/>
      <dgm:t>
        <a:bodyPr/>
        <a:lstStyle/>
        <a:p>
          <a:endParaRPr lang="en-US"/>
        </a:p>
      </dgm:t>
    </dgm:pt>
    <dgm:pt modelId="{1AD590C6-8742-FA44-9215-00F147B26DC6}">
      <dgm:prSet custT="1"/>
      <dgm:spPr/>
      <dgm:t>
        <a:bodyPr/>
        <a:lstStyle/>
        <a:p>
          <a:r>
            <a:rPr lang="en-US" sz="1800" dirty="0"/>
            <a:t>pain reduction</a:t>
          </a:r>
        </a:p>
      </dgm:t>
    </dgm:pt>
    <dgm:pt modelId="{8A0E77D0-3CAC-8543-ADF1-CFDFA177332E}" type="parTrans" cxnId="{5766613B-1633-1344-8570-12A4721D3B65}">
      <dgm:prSet/>
      <dgm:spPr/>
      <dgm:t>
        <a:bodyPr/>
        <a:lstStyle/>
        <a:p>
          <a:endParaRPr lang="en-US"/>
        </a:p>
      </dgm:t>
    </dgm:pt>
    <dgm:pt modelId="{DACE769C-903C-674E-9810-EA6031922EAD}" type="sibTrans" cxnId="{5766613B-1633-1344-8570-12A4721D3B65}">
      <dgm:prSet/>
      <dgm:spPr/>
      <dgm:t>
        <a:bodyPr/>
        <a:lstStyle/>
        <a:p>
          <a:endParaRPr lang="en-US"/>
        </a:p>
      </dgm:t>
    </dgm:pt>
    <dgm:pt modelId="{9B837F9B-BF25-C44C-A56C-2A514AC7F9C5}">
      <dgm:prSet custT="1"/>
      <dgm:spPr/>
      <dgm:t>
        <a:bodyPr/>
        <a:lstStyle/>
        <a:p>
          <a:r>
            <a:rPr lang="en-US" sz="1800" dirty="0"/>
            <a:t>improved immune system</a:t>
          </a:r>
        </a:p>
      </dgm:t>
    </dgm:pt>
    <dgm:pt modelId="{F729365A-1031-7340-B5AA-480197543B48}" type="parTrans" cxnId="{50EF482D-AC96-DC4A-9089-CAA66776241D}">
      <dgm:prSet/>
      <dgm:spPr/>
      <dgm:t>
        <a:bodyPr/>
        <a:lstStyle/>
        <a:p>
          <a:endParaRPr lang="en-US"/>
        </a:p>
      </dgm:t>
    </dgm:pt>
    <dgm:pt modelId="{6E585285-FD05-CA4A-8F0A-54BB59488F1B}" type="sibTrans" cxnId="{50EF482D-AC96-DC4A-9089-CAA66776241D}">
      <dgm:prSet/>
      <dgm:spPr/>
      <dgm:t>
        <a:bodyPr/>
        <a:lstStyle/>
        <a:p>
          <a:endParaRPr lang="en-US"/>
        </a:p>
      </dgm:t>
    </dgm:pt>
    <dgm:pt modelId="{75796FC6-02F9-E840-8960-FB1040B6ECFC}">
      <dgm:prSet custT="1"/>
      <dgm:spPr/>
      <dgm:t>
        <a:bodyPr/>
        <a:lstStyle/>
        <a:p>
          <a:r>
            <a:rPr lang="en-US" sz="1800" dirty="0"/>
            <a:t>decreased blood pressure and inflammation </a:t>
          </a:r>
        </a:p>
      </dgm:t>
    </dgm:pt>
    <dgm:pt modelId="{2DE80E15-2835-D840-8991-10C0FA9D074A}" type="parTrans" cxnId="{FB442FA0-014D-DE47-B8F0-1745A1843B16}">
      <dgm:prSet/>
      <dgm:spPr/>
      <dgm:t>
        <a:bodyPr/>
        <a:lstStyle/>
        <a:p>
          <a:endParaRPr lang="en-US"/>
        </a:p>
      </dgm:t>
    </dgm:pt>
    <dgm:pt modelId="{11E30B79-0D35-2341-83E9-AB8B36D0319E}" type="sibTrans" cxnId="{FB442FA0-014D-DE47-B8F0-1745A1843B16}">
      <dgm:prSet/>
      <dgm:spPr/>
      <dgm:t>
        <a:bodyPr/>
        <a:lstStyle/>
        <a:p>
          <a:endParaRPr lang="en-US"/>
        </a:p>
      </dgm:t>
    </dgm:pt>
    <dgm:pt modelId="{98E2A920-E07D-2545-834A-7A715AD2749A}">
      <dgm:prSet custT="1"/>
      <dgm:spPr/>
      <dgm:t>
        <a:bodyPr/>
        <a:lstStyle/>
        <a:p>
          <a:r>
            <a:rPr lang="en-US" sz="1800" dirty="0"/>
            <a:t>greater self-awareness and knowledge</a:t>
          </a:r>
        </a:p>
      </dgm:t>
    </dgm:pt>
    <dgm:pt modelId="{9BBD1466-F4C8-A64D-95B0-2852DC8E2B3D}" type="parTrans" cxnId="{1D1DA0F1-DE99-144A-966A-F3E53A9D3129}">
      <dgm:prSet/>
      <dgm:spPr/>
      <dgm:t>
        <a:bodyPr/>
        <a:lstStyle/>
        <a:p>
          <a:endParaRPr lang="en-US"/>
        </a:p>
      </dgm:t>
    </dgm:pt>
    <dgm:pt modelId="{F1284FC0-EFD3-5449-BAF7-32B4E0E856E7}" type="sibTrans" cxnId="{1D1DA0F1-DE99-144A-966A-F3E53A9D3129}">
      <dgm:prSet/>
      <dgm:spPr/>
      <dgm:t>
        <a:bodyPr/>
        <a:lstStyle/>
        <a:p>
          <a:endParaRPr lang="en-US"/>
        </a:p>
      </dgm:t>
    </dgm:pt>
    <dgm:pt modelId="{14595268-6215-3E44-B871-E5375837C389}">
      <dgm:prSet custT="1"/>
      <dgm:spPr/>
      <dgm:t>
        <a:bodyPr/>
        <a:lstStyle/>
        <a:p>
          <a:r>
            <a:rPr lang="en-US" sz="1800" dirty="0"/>
            <a:t>greater intuition and spiritual connections to all beings</a:t>
          </a:r>
        </a:p>
      </dgm:t>
    </dgm:pt>
    <dgm:pt modelId="{3A58F721-0D9B-5245-8A96-540129BE2D43}" type="parTrans" cxnId="{B8F765C4-19D6-6447-90BC-42AE1F3366A0}">
      <dgm:prSet/>
      <dgm:spPr/>
      <dgm:t>
        <a:bodyPr/>
        <a:lstStyle/>
        <a:p>
          <a:endParaRPr lang="en-US"/>
        </a:p>
      </dgm:t>
    </dgm:pt>
    <dgm:pt modelId="{5AB467DA-21BF-6C4F-ACC8-D2B44875E743}" type="sibTrans" cxnId="{B8F765C4-19D6-6447-90BC-42AE1F3366A0}">
      <dgm:prSet/>
      <dgm:spPr/>
      <dgm:t>
        <a:bodyPr/>
        <a:lstStyle/>
        <a:p>
          <a:endParaRPr lang="en-US"/>
        </a:p>
      </dgm:t>
    </dgm:pt>
    <dgm:pt modelId="{C35E39D8-DE35-1F41-B8B4-1B01F4C0F54C}">
      <dgm:prSet custT="1"/>
      <dgm:spPr/>
      <dgm:t>
        <a:bodyPr/>
        <a:lstStyle/>
        <a:p>
          <a:r>
            <a:rPr lang="en-US" sz="1800" dirty="0"/>
            <a:t>enhances kindness, compassion, &amp; altruism</a:t>
          </a:r>
        </a:p>
      </dgm:t>
    </dgm:pt>
    <dgm:pt modelId="{73A021A6-1338-DC42-BA78-E3ED86AF3639}" type="sibTrans" cxnId="{51A6A73C-7FF7-6E47-AA1F-2CCDC7828FFF}">
      <dgm:prSet/>
      <dgm:spPr/>
      <dgm:t>
        <a:bodyPr/>
        <a:lstStyle/>
        <a:p>
          <a:endParaRPr lang="en-US"/>
        </a:p>
      </dgm:t>
    </dgm:pt>
    <dgm:pt modelId="{2E402A9F-A1F0-484B-9266-06DEFB658CA5}" type="parTrans" cxnId="{51A6A73C-7FF7-6E47-AA1F-2CCDC7828FFF}">
      <dgm:prSet/>
      <dgm:spPr/>
      <dgm:t>
        <a:bodyPr/>
        <a:lstStyle/>
        <a:p>
          <a:endParaRPr lang="en-US"/>
        </a:p>
      </dgm:t>
    </dgm:pt>
    <dgm:pt modelId="{6C169B5A-039B-5643-BE1E-5D30A3025481}">
      <dgm:prSet custT="1"/>
      <dgm:spPr/>
      <dgm:t>
        <a:bodyPr/>
        <a:lstStyle/>
        <a:p>
          <a:r>
            <a:rPr lang="en-US" sz="1800" dirty="0"/>
            <a:t>better/more active listeners</a:t>
          </a:r>
        </a:p>
      </dgm:t>
    </dgm:pt>
    <dgm:pt modelId="{A8506665-19A8-0449-9449-EDC0142E2C00}" type="sibTrans" cxnId="{6C784E07-CD02-9343-A466-770B50D694D8}">
      <dgm:prSet/>
      <dgm:spPr/>
      <dgm:t>
        <a:bodyPr/>
        <a:lstStyle/>
        <a:p>
          <a:endParaRPr lang="en-US"/>
        </a:p>
      </dgm:t>
    </dgm:pt>
    <dgm:pt modelId="{C4FABD77-FC4E-C74D-B18A-BED41E7009F0}" type="parTrans" cxnId="{6C784E07-CD02-9343-A466-770B50D694D8}">
      <dgm:prSet/>
      <dgm:spPr/>
      <dgm:t>
        <a:bodyPr/>
        <a:lstStyle/>
        <a:p>
          <a:endParaRPr lang="en-US"/>
        </a:p>
      </dgm:t>
    </dgm:pt>
    <dgm:pt modelId="{25307019-F8A4-E044-8E57-EA1EC8487660}">
      <dgm:prSet custT="1"/>
      <dgm:spPr/>
      <dgm:t>
        <a:bodyPr/>
        <a:lstStyle/>
        <a:p>
          <a:r>
            <a:rPr lang="en-US" sz="1800" dirty="0"/>
            <a:t>reduces implicit bias </a:t>
          </a:r>
        </a:p>
      </dgm:t>
    </dgm:pt>
    <dgm:pt modelId="{DF96B1E9-E95E-5742-A971-8F7C1D7B3577}" type="sibTrans" cxnId="{3193F509-697F-F541-9B7C-AC9F2A404749}">
      <dgm:prSet/>
      <dgm:spPr/>
      <dgm:t>
        <a:bodyPr/>
        <a:lstStyle/>
        <a:p>
          <a:endParaRPr lang="en-US"/>
        </a:p>
      </dgm:t>
    </dgm:pt>
    <dgm:pt modelId="{FD22D3B6-53FB-5B43-920D-4A87A1354C6F}" type="parTrans" cxnId="{3193F509-697F-F541-9B7C-AC9F2A404749}">
      <dgm:prSet/>
      <dgm:spPr/>
      <dgm:t>
        <a:bodyPr/>
        <a:lstStyle/>
        <a:p>
          <a:endParaRPr lang="en-US"/>
        </a:p>
      </dgm:t>
    </dgm:pt>
    <dgm:pt modelId="{2D987FC1-A917-0A42-B20A-124C7E693875}">
      <dgm:prSet/>
      <dgm:spPr/>
      <dgm:t>
        <a:bodyPr/>
        <a:lstStyle/>
        <a:p>
          <a:r>
            <a:rPr lang="en-US" dirty="0"/>
            <a:t>Spiritual</a:t>
          </a:r>
        </a:p>
      </dgm:t>
    </dgm:pt>
    <dgm:pt modelId="{DDDA2F37-2481-D549-AEBC-BA4C33D2596B}" type="sibTrans" cxnId="{5344368B-5DA9-B64D-865E-E7B1EC060364}">
      <dgm:prSet/>
      <dgm:spPr/>
      <dgm:t>
        <a:bodyPr/>
        <a:lstStyle/>
        <a:p>
          <a:endParaRPr lang="en-US"/>
        </a:p>
      </dgm:t>
    </dgm:pt>
    <dgm:pt modelId="{5AF7DFA5-F211-F84C-B254-43AE53ECA215}" type="parTrans" cxnId="{5344368B-5DA9-B64D-865E-E7B1EC060364}">
      <dgm:prSet/>
      <dgm:spPr/>
      <dgm:t>
        <a:bodyPr/>
        <a:lstStyle/>
        <a:p>
          <a:endParaRPr lang="en-US"/>
        </a:p>
      </dgm:t>
    </dgm:pt>
    <dgm:pt modelId="{712593CC-D269-BA41-841D-54D457FCCCD3}" type="pres">
      <dgm:prSet presAssocID="{30917A70-A783-4C1D-A165-3DF54818530E}" presName="linear" presStyleCnt="0">
        <dgm:presLayoutVars>
          <dgm:animLvl val="lvl"/>
          <dgm:resizeHandles val="exact"/>
        </dgm:presLayoutVars>
      </dgm:prSet>
      <dgm:spPr/>
    </dgm:pt>
    <dgm:pt modelId="{64A1B76E-F5C5-F743-AD3D-9AB88D87836F}" type="pres">
      <dgm:prSet presAssocID="{086A3268-B782-8944-8B32-626D5436B287}" presName="parentText" presStyleLbl="node1" presStyleIdx="0" presStyleCnt="4" custLinFactNeighborY="-1774">
        <dgm:presLayoutVars>
          <dgm:chMax val="0"/>
          <dgm:bulletEnabled val="1"/>
        </dgm:presLayoutVars>
      </dgm:prSet>
      <dgm:spPr/>
    </dgm:pt>
    <dgm:pt modelId="{0AC7E7E2-DA30-DA4F-97BB-40633401CC26}" type="pres">
      <dgm:prSet presAssocID="{086A3268-B782-8944-8B32-626D5436B287}" presName="childText" presStyleLbl="revTx" presStyleIdx="0" presStyleCnt="4">
        <dgm:presLayoutVars>
          <dgm:bulletEnabled val="1"/>
        </dgm:presLayoutVars>
      </dgm:prSet>
      <dgm:spPr/>
    </dgm:pt>
    <dgm:pt modelId="{1103D0E7-F49D-CA4D-82AE-1D4B9DAC26F5}" type="pres">
      <dgm:prSet presAssocID="{A7E834B5-6634-ED4F-8012-109B2F2A6F2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E982A77-4F7B-9647-AB63-00A3DE63B168}" type="pres">
      <dgm:prSet presAssocID="{A7E834B5-6634-ED4F-8012-109B2F2A6F2C}" presName="childText" presStyleLbl="revTx" presStyleIdx="1" presStyleCnt="4">
        <dgm:presLayoutVars>
          <dgm:bulletEnabled val="1"/>
        </dgm:presLayoutVars>
      </dgm:prSet>
      <dgm:spPr/>
    </dgm:pt>
    <dgm:pt modelId="{B88F232D-0CB6-8942-9881-A77394480686}" type="pres">
      <dgm:prSet presAssocID="{6096A4DF-188B-654D-B4CB-483AB21F434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C70D8A-5AED-534A-944A-66F3A4A4A5C9}" type="pres">
      <dgm:prSet presAssocID="{6096A4DF-188B-654D-B4CB-483AB21F4347}" presName="childText" presStyleLbl="revTx" presStyleIdx="2" presStyleCnt="4">
        <dgm:presLayoutVars>
          <dgm:bulletEnabled val="1"/>
        </dgm:presLayoutVars>
      </dgm:prSet>
      <dgm:spPr/>
    </dgm:pt>
    <dgm:pt modelId="{48CD75D7-8A01-8B4F-A703-5B602CCDF76F}" type="pres">
      <dgm:prSet presAssocID="{2D987FC1-A917-0A42-B20A-124C7E69387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2ED4FE1-D11E-5F41-93E2-B9F08FC007AD}" type="pres">
      <dgm:prSet presAssocID="{2D987FC1-A917-0A42-B20A-124C7E693875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C784E07-CD02-9343-A466-770B50D694D8}" srcId="{6096A4DF-188B-654D-B4CB-483AB21F4347}" destId="{6C169B5A-039B-5643-BE1E-5D30A3025481}" srcOrd="1" destOrd="0" parTransId="{C4FABD77-FC4E-C74D-B18A-BED41E7009F0}" sibTransId="{A8506665-19A8-0449-9449-EDC0142E2C00}"/>
    <dgm:cxn modelId="{CDD3B408-87B3-7C44-B13B-55D3FB89130C}" type="presOf" srcId="{98E2A920-E07D-2545-834A-7A715AD2749A}" destId="{92ED4FE1-D11E-5F41-93E2-B9F08FC007AD}" srcOrd="0" destOrd="0" presId="urn:microsoft.com/office/officeart/2005/8/layout/vList2"/>
    <dgm:cxn modelId="{3193F509-697F-F541-9B7C-AC9F2A404749}" srcId="{6096A4DF-188B-654D-B4CB-483AB21F4347}" destId="{25307019-F8A4-E044-8E57-EA1EC8487660}" srcOrd="2" destOrd="0" parTransId="{FD22D3B6-53FB-5B43-920D-4A87A1354C6F}" sibTransId="{DF96B1E9-E95E-5742-A971-8F7C1D7B3577}"/>
    <dgm:cxn modelId="{1425530F-FFCC-8746-B0B2-2226A47C9954}" srcId="{30917A70-A783-4C1D-A165-3DF54818530E}" destId="{A7E834B5-6634-ED4F-8012-109B2F2A6F2C}" srcOrd="1" destOrd="0" parTransId="{7C8E9E58-FDCC-6F41-B850-17044865BFE0}" sibTransId="{2AF367F1-54A2-9A46-A2C8-A3577A61A49D}"/>
    <dgm:cxn modelId="{EAC4B816-CA54-494E-B820-295B15ACFD2A}" type="presOf" srcId="{25307019-F8A4-E044-8E57-EA1EC8487660}" destId="{3DC70D8A-5AED-534A-944A-66F3A4A4A5C9}" srcOrd="0" destOrd="2" presId="urn:microsoft.com/office/officeart/2005/8/layout/vList2"/>
    <dgm:cxn modelId="{61A9171B-1D10-804D-AC92-A90DFB840EBF}" type="presOf" srcId="{0F66A35C-0A8E-BB4D-BF17-E4B2E693CD18}" destId="{1E982A77-4F7B-9647-AB63-00A3DE63B168}" srcOrd="0" destOrd="0" presId="urn:microsoft.com/office/officeart/2005/8/layout/vList2"/>
    <dgm:cxn modelId="{04096B28-9348-6746-A68C-B537B7D6D43B}" type="presOf" srcId="{89A9BE0D-2B32-B646-85E3-A130F44125DF}" destId="{0AC7E7E2-DA30-DA4F-97BB-40633401CC26}" srcOrd="0" destOrd="0" presId="urn:microsoft.com/office/officeart/2005/8/layout/vList2"/>
    <dgm:cxn modelId="{1C377D29-331A-594D-8E26-24A2813AB614}" type="presOf" srcId="{2D987FC1-A917-0A42-B20A-124C7E693875}" destId="{48CD75D7-8A01-8B4F-A703-5B602CCDF76F}" srcOrd="0" destOrd="0" presId="urn:microsoft.com/office/officeart/2005/8/layout/vList2"/>
    <dgm:cxn modelId="{74CAFD2A-0EDF-6D47-8AC0-F14DD29558E4}" type="presOf" srcId="{75796FC6-02F9-E840-8960-FB1040B6ECFC}" destId="{1E982A77-4F7B-9647-AB63-00A3DE63B168}" srcOrd="0" destOrd="3" presId="urn:microsoft.com/office/officeart/2005/8/layout/vList2"/>
    <dgm:cxn modelId="{50EF482D-AC96-DC4A-9089-CAA66776241D}" srcId="{A7E834B5-6634-ED4F-8012-109B2F2A6F2C}" destId="{9B837F9B-BF25-C44C-A56C-2A514AC7F9C5}" srcOrd="2" destOrd="0" parTransId="{F729365A-1031-7340-B5AA-480197543B48}" sibTransId="{6E585285-FD05-CA4A-8F0A-54BB59488F1B}"/>
    <dgm:cxn modelId="{7DFAB438-DCD4-984E-B47C-BD1F0049384F}" srcId="{1F72FB78-E3E2-A042-A911-5252656BE086}" destId="{C5505A62-E36A-5047-B7C7-87902F3011CF}" srcOrd="0" destOrd="0" parTransId="{2A28EE84-4A30-6D41-B4A5-9F98A90C23B7}" sibTransId="{99EE9AD1-6CD3-4A42-BDAA-EE0C816E4478}"/>
    <dgm:cxn modelId="{27693D39-5BC3-4C43-93EF-76105571CFB0}" type="presOf" srcId="{6C169B5A-039B-5643-BE1E-5D30A3025481}" destId="{3DC70D8A-5AED-534A-944A-66F3A4A4A5C9}" srcOrd="0" destOrd="1" presId="urn:microsoft.com/office/officeart/2005/8/layout/vList2"/>
    <dgm:cxn modelId="{5766613B-1633-1344-8570-12A4721D3B65}" srcId="{A7E834B5-6634-ED4F-8012-109B2F2A6F2C}" destId="{1AD590C6-8742-FA44-9215-00F147B26DC6}" srcOrd="1" destOrd="0" parTransId="{8A0E77D0-3CAC-8543-ADF1-CFDFA177332E}" sibTransId="{DACE769C-903C-674E-9810-EA6031922EAD}"/>
    <dgm:cxn modelId="{51A6A73C-7FF7-6E47-AA1F-2CCDC7828FFF}" srcId="{6096A4DF-188B-654D-B4CB-483AB21F4347}" destId="{C35E39D8-DE35-1F41-B8B4-1B01F4C0F54C}" srcOrd="0" destOrd="0" parTransId="{2E402A9F-A1F0-484B-9266-06DEFB658CA5}" sibTransId="{73A021A6-1338-DC42-BA78-E3ED86AF3639}"/>
    <dgm:cxn modelId="{980B2F41-3632-EC40-9A21-A342B724F7CD}" type="presOf" srcId="{1AD590C6-8742-FA44-9215-00F147B26DC6}" destId="{1E982A77-4F7B-9647-AB63-00A3DE63B168}" srcOrd="0" destOrd="1" presId="urn:microsoft.com/office/officeart/2005/8/layout/vList2"/>
    <dgm:cxn modelId="{7C38BC46-C49F-5940-B190-F37AEEE6EDAF}" srcId="{086A3268-B782-8944-8B32-626D5436B287}" destId="{F979D19C-64DB-AB4A-B6EA-448571D58C03}" srcOrd="3" destOrd="0" parTransId="{4C6D2D22-A72B-F649-9374-E6AD8E810CBB}" sibTransId="{20FFCBC9-4248-E84E-AD9B-49C856B1DB3B}"/>
    <dgm:cxn modelId="{C3C70D47-3D55-2A43-AF33-768FC5C0F9E3}" srcId="{086A3268-B782-8944-8B32-626D5436B287}" destId="{97BC0318-4527-8747-8287-8DDD505796F9}" srcOrd="2" destOrd="0" parTransId="{EC71ED4B-18A0-544F-8E25-363A66FD9106}" sibTransId="{AD8E59C2-1349-C448-8046-C436C50597DB}"/>
    <dgm:cxn modelId="{03366849-4F73-0A46-8FF2-09CF5D6B7404}" type="presOf" srcId="{C5505A62-E36A-5047-B7C7-87902F3011CF}" destId="{0AC7E7E2-DA30-DA4F-97BB-40633401CC26}" srcOrd="0" destOrd="2" presId="urn:microsoft.com/office/officeart/2005/8/layout/vList2"/>
    <dgm:cxn modelId="{469C244A-0A87-9C45-A376-FD79B4E48C83}" srcId="{086A3268-B782-8944-8B32-626D5436B287}" destId="{89A9BE0D-2B32-B646-85E3-A130F44125DF}" srcOrd="0" destOrd="0" parTransId="{777A4F19-6BA4-8D4D-B1BB-88211482F813}" sibTransId="{D63F3EE7-69FF-C549-8B47-8254D1A72E40}"/>
    <dgm:cxn modelId="{5A86B461-8E0A-654E-A387-DE3E087278FC}" srcId="{C5505A62-E36A-5047-B7C7-87902F3011CF}" destId="{9E531A43-61A4-934A-B7E3-3CBE186857C0}" srcOrd="0" destOrd="0" parTransId="{B52FF6A4-7E17-4D40-B813-8F3700496D47}" sibTransId="{EF11E647-3A0E-E345-BD02-ABAE9123DC38}"/>
    <dgm:cxn modelId="{D248ED63-360B-7643-8828-D0799779980E}" srcId="{C5505A62-E36A-5047-B7C7-87902F3011CF}" destId="{EC84A9D4-51A6-5442-AA9F-D0D907BDDFA9}" srcOrd="1" destOrd="0" parTransId="{EAAD5BE8-780B-2B46-A2F4-89FBD71E7F04}" sibTransId="{5E837C4B-9712-3246-A58E-FEF063F65FAD}"/>
    <dgm:cxn modelId="{2C9AA778-CA2D-C94D-BAFA-2CF2E2AA6A58}" type="presOf" srcId="{F979D19C-64DB-AB4A-B6EA-448571D58C03}" destId="{0AC7E7E2-DA30-DA4F-97BB-40633401CC26}" srcOrd="0" destOrd="6" presId="urn:microsoft.com/office/officeart/2005/8/layout/vList2"/>
    <dgm:cxn modelId="{62F9E083-8074-574A-ADE1-FECCF9131F17}" type="presOf" srcId="{C35E39D8-DE35-1F41-B8B4-1B01F4C0F54C}" destId="{3DC70D8A-5AED-534A-944A-66F3A4A4A5C9}" srcOrd="0" destOrd="0" presId="urn:microsoft.com/office/officeart/2005/8/layout/vList2"/>
    <dgm:cxn modelId="{5344368B-5DA9-B64D-865E-E7B1EC060364}" srcId="{30917A70-A783-4C1D-A165-3DF54818530E}" destId="{2D987FC1-A917-0A42-B20A-124C7E693875}" srcOrd="3" destOrd="0" parTransId="{5AF7DFA5-F211-F84C-B254-43AE53ECA215}" sibTransId="{DDDA2F37-2481-D549-AEBC-BA4C33D2596B}"/>
    <dgm:cxn modelId="{5462FD8B-F8EC-BE41-890D-528CC1ECA01E}" type="presOf" srcId="{14595268-6215-3E44-B871-E5375837C389}" destId="{92ED4FE1-D11E-5F41-93E2-B9F08FC007AD}" srcOrd="0" destOrd="1" presId="urn:microsoft.com/office/officeart/2005/8/layout/vList2"/>
    <dgm:cxn modelId="{ED84918D-8D18-AC4D-8A5C-4D39F41C1FB1}" type="presOf" srcId="{086A3268-B782-8944-8B32-626D5436B287}" destId="{64A1B76E-F5C5-F743-AD3D-9AB88D87836F}" srcOrd="0" destOrd="0" presId="urn:microsoft.com/office/officeart/2005/8/layout/vList2"/>
    <dgm:cxn modelId="{F29E6290-E780-0D42-A49A-620CDBF141BA}" type="presOf" srcId="{9B837F9B-BF25-C44C-A56C-2A514AC7F9C5}" destId="{1E982A77-4F7B-9647-AB63-00A3DE63B168}" srcOrd="0" destOrd="2" presId="urn:microsoft.com/office/officeart/2005/8/layout/vList2"/>
    <dgm:cxn modelId="{2E56A798-F5B0-2B48-B380-06F1C0D305E9}" srcId="{30917A70-A783-4C1D-A165-3DF54818530E}" destId="{086A3268-B782-8944-8B32-626D5436B287}" srcOrd="0" destOrd="0" parTransId="{7D7E6CBD-461B-734B-85F5-B3D9EF51A725}" sibTransId="{1929650D-7687-444E-B676-2B204145F07D}"/>
    <dgm:cxn modelId="{15E7909A-18B9-794D-A4F3-C29FCCDC1E01}" srcId="{30917A70-A783-4C1D-A165-3DF54818530E}" destId="{6096A4DF-188B-654D-B4CB-483AB21F4347}" srcOrd="2" destOrd="0" parTransId="{BA9061A2-F069-4A44-B94F-AA2605E48F68}" sibTransId="{79A749D7-61E7-6B41-AF3D-CF5D06914C15}"/>
    <dgm:cxn modelId="{675E259C-C8A9-0D49-916B-8CDE7D2AA898}" type="presOf" srcId="{1F72FB78-E3E2-A042-A911-5252656BE086}" destId="{0AC7E7E2-DA30-DA4F-97BB-40633401CC26}" srcOrd="0" destOrd="1" presId="urn:microsoft.com/office/officeart/2005/8/layout/vList2"/>
    <dgm:cxn modelId="{51B0399C-EE81-8C43-802D-C7EA52F765B6}" type="presOf" srcId="{6096A4DF-188B-654D-B4CB-483AB21F4347}" destId="{B88F232D-0CB6-8942-9881-A77394480686}" srcOrd="0" destOrd="0" presId="urn:microsoft.com/office/officeart/2005/8/layout/vList2"/>
    <dgm:cxn modelId="{FB442FA0-014D-DE47-B8F0-1745A1843B16}" srcId="{A7E834B5-6634-ED4F-8012-109B2F2A6F2C}" destId="{75796FC6-02F9-E840-8960-FB1040B6ECFC}" srcOrd="3" destOrd="0" parTransId="{2DE80E15-2835-D840-8991-10C0FA9D074A}" sibTransId="{11E30B79-0D35-2341-83E9-AB8B36D0319E}"/>
    <dgm:cxn modelId="{164A4FC4-42DA-8A43-BB40-80FA833A3E60}" type="presOf" srcId="{EC84A9D4-51A6-5442-AA9F-D0D907BDDFA9}" destId="{0AC7E7E2-DA30-DA4F-97BB-40633401CC26}" srcOrd="0" destOrd="4" presId="urn:microsoft.com/office/officeart/2005/8/layout/vList2"/>
    <dgm:cxn modelId="{B8F765C4-19D6-6447-90BC-42AE1F3366A0}" srcId="{2D987FC1-A917-0A42-B20A-124C7E693875}" destId="{14595268-6215-3E44-B871-E5375837C389}" srcOrd="1" destOrd="0" parTransId="{3A58F721-0D9B-5245-8A96-540129BE2D43}" sibTransId="{5AB467DA-21BF-6C4F-ACC8-D2B44875E743}"/>
    <dgm:cxn modelId="{0D74F4C5-E586-A943-86FF-B91D831BDCF8}" srcId="{A7E834B5-6634-ED4F-8012-109B2F2A6F2C}" destId="{0F66A35C-0A8E-BB4D-BF17-E4B2E693CD18}" srcOrd="0" destOrd="0" parTransId="{04F6392B-30DC-3C4E-AA88-7D1CB2123313}" sibTransId="{FFA9A2A6-3849-094C-B111-B75A5BDF8F6C}"/>
    <dgm:cxn modelId="{0AB052C6-AA37-554D-863E-C271A7081BF1}" srcId="{086A3268-B782-8944-8B32-626D5436B287}" destId="{1F72FB78-E3E2-A042-A911-5252656BE086}" srcOrd="1" destOrd="0" parTransId="{940C5FA4-97A5-0E4D-938A-2A4ADF907B0E}" sibTransId="{AE1B7396-508D-F74B-A201-55788C6008A8}"/>
    <dgm:cxn modelId="{D685F4D5-E8CE-F64C-A288-B8F829887D97}" type="presOf" srcId="{30917A70-A783-4C1D-A165-3DF54818530E}" destId="{712593CC-D269-BA41-841D-54D457FCCCD3}" srcOrd="0" destOrd="0" presId="urn:microsoft.com/office/officeart/2005/8/layout/vList2"/>
    <dgm:cxn modelId="{1DC777ED-5830-064B-88A5-9A958FF4B0BC}" type="presOf" srcId="{9E531A43-61A4-934A-B7E3-3CBE186857C0}" destId="{0AC7E7E2-DA30-DA4F-97BB-40633401CC26}" srcOrd="0" destOrd="3" presId="urn:microsoft.com/office/officeart/2005/8/layout/vList2"/>
    <dgm:cxn modelId="{1D1DA0F1-DE99-144A-966A-F3E53A9D3129}" srcId="{2D987FC1-A917-0A42-B20A-124C7E693875}" destId="{98E2A920-E07D-2545-834A-7A715AD2749A}" srcOrd="0" destOrd="0" parTransId="{9BBD1466-F4C8-A64D-95B0-2852DC8E2B3D}" sibTransId="{F1284FC0-EFD3-5449-BAF7-32B4E0E856E7}"/>
    <dgm:cxn modelId="{6478E6FE-5FE1-AA40-9575-BDB92E0B61F7}" type="presOf" srcId="{A7E834B5-6634-ED4F-8012-109B2F2A6F2C}" destId="{1103D0E7-F49D-CA4D-82AE-1D4B9DAC26F5}" srcOrd="0" destOrd="0" presId="urn:microsoft.com/office/officeart/2005/8/layout/vList2"/>
    <dgm:cxn modelId="{E9B3E1FF-593A-4747-9F6C-1ADD3DC116BD}" type="presOf" srcId="{97BC0318-4527-8747-8287-8DDD505796F9}" destId="{0AC7E7E2-DA30-DA4F-97BB-40633401CC26}" srcOrd="0" destOrd="5" presId="urn:microsoft.com/office/officeart/2005/8/layout/vList2"/>
    <dgm:cxn modelId="{A8B7488C-35D4-9A41-9792-622450970BB0}" type="presParOf" srcId="{712593CC-D269-BA41-841D-54D457FCCCD3}" destId="{64A1B76E-F5C5-F743-AD3D-9AB88D87836F}" srcOrd="0" destOrd="0" presId="urn:microsoft.com/office/officeart/2005/8/layout/vList2"/>
    <dgm:cxn modelId="{8AB7FAAA-916D-8747-8E83-33637688B9A1}" type="presParOf" srcId="{712593CC-D269-BA41-841D-54D457FCCCD3}" destId="{0AC7E7E2-DA30-DA4F-97BB-40633401CC26}" srcOrd="1" destOrd="0" presId="urn:microsoft.com/office/officeart/2005/8/layout/vList2"/>
    <dgm:cxn modelId="{745A3BF3-642D-0B49-9525-403C2DD1E249}" type="presParOf" srcId="{712593CC-D269-BA41-841D-54D457FCCCD3}" destId="{1103D0E7-F49D-CA4D-82AE-1D4B9DAC26F5}" srcOrd="2" destOrd="0" presId="urn:microsoft.com/office/officeart/2005/8/layout/vList2"/>
    <dgm:cxn modelId="{FDFD596A-9539-C544-9097-0039C58BA5EC}" type="presParOf" srcId="{712593CC-D269-BA41-841D-54D457FCCCD3}" destId="{1E982A77-4F7B-9647-AB63-00A3DE63B168}" srcOrd="3" destOrd="0" presId="urn:microsoft.com/office/officeart/2005/8/layout/vList2"/>
    <dgm:cxn modelId="{6BED1E82-6913-B740-BE80-4F7E6A2DF078}" type="presParOf" srcId="{712593CC-D269-BA41-841D-54D457FCCCD3}" destId="{B88F232D-0CB6-8942-9881-A77394480686}" srcOrd="4" destOrd="0" presId="urn:microsoft.com/office/officeart/2005/8/layout/vList2"/>
    <dgm:cxn modelId="{C42A680B-B8A8-8043-90BB-977830A31119}" type="presParOf" srcId="{712593CC-D269-BA41-841D-54D457FCCCD3}" destId="{3DC70D8A-5AED-534A-944A-66F3A4A4A5C9}" srcOrd="5" destOrd="0" presId="urn:microsoft.com/office/officeart/2005/8/layout/vList2"/>
    <dgm:cxn modelId="{E8B6E144-6F4E-C642-9ADB-0D34E42D1B06}" type="presParOf" srcId="{712593CC-D269-BA41-841D-54D457FCCCD3}" destId="{48CD75D7-8A01-8B4F-A703-5B602CCDF76F}" srcOrd="6" destOrd="0" presId="urn:microsoft.com/office/officeart/2005/8/layout/vList2"/>
    <dgm:cxn modelId="{5B4ECAFE-012C-5749-9027-07ED44616C4E}" type="presParOf" srcId="{712593CC-D269-BA41-841D-54D457FCCCD3}" destId="{92ED4FE1-D11E-5F41-93E2-B9F08FC007A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FBBA3-8AF5-41F0-8EFE-51197F4A468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DDC78C-B8AB-4548-8ED6-4CF99B07B3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Meditation &amp; Breathing</a:t>
          </a:r>
        </a:p>
      </dgm:t>
    </dgm:pt>
    <dgm:pt modelId="{ED3A3672-AC75-4CEF-B546-010A51EE7D2A}" type="parTrans" cxnId="{A80E4961-79C9-43F7-BD9F-4C1E7E5D7400}">
      <dgm:prSet/>
      <dgm:spPr/>
      <dgm:t>
        <a:bodyPr/>
        <a:lstStyle/>
        <a:p>
          <a:endParaRPr lang="en-US"/>
        </a:p>
      </dgm:t>
    </dgm:pt>
    <dgm:pt modelId="{C7F87189-5124-475B-9A8D-54A3D752FF3D}" type="sibTrans" cxnId="{A80E4961-79C9-43F7-BD9F-4C1E7E5D7400}">
      <dgm:prSet/>
      <dgm:spPr/>
      <dgm:t>
        <a:bodyPr/>
        <a:lstStyle/>
        <a:p>
          <a:endParaRPr lang="en-US"/>
        </a:p>
      </dgm:t>
    </dgm:pt>
    <dgm:pt modelId="{8FF43274-7C49-43D1-972B-2DECDDF4EE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Art &amp; Play</a:t>
          </a:r>
        </a:p>
      </dgm:t>
    </dgm:pt>
    <dgm:pt modelId="{D6EB5DAF-AF81-4068-9A52-875963FC7DF9}" type="parTrans" cxnId="{46C47D31-BF10-4878-96F7-B5347763707B}">
      <dgm:prSet/>
      <dgm:spPr/>
      <dgm:t>
        <a:bodyPr/>
        <a:lstStyle/>
        <a:p>
          <a:endParaRPr lang="en-US"/>
        </a:p>
      </dgm:t>
    </dgm:pt>
    <dgm:pt modelId="{B2742255-5DF8-41E9-8239-A2614B41896C}" type="sibTrans" cxnId="{46C47D31-BF10-4878-96F7-B5347763707B}">
      <dgm:prSet/>
      <dgm:spPr/>
      <dgm:t>
        <a:bodyPr/>
        <a:lstStyle/>
        <a:p>
          <a:endParaRPr lang="en-US"/>
        </a:p>
      </dgm:t>
    </dgm:pt>
    <dgm:pt modelId="{2205BC67-161B-4DED-90CD-E6080CAE17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Dialogue</a:t>
          </a:r>
        </a:p>
      </dgm:t>
    </dgm:pt>
    <dgm:pt modelId="{2C5C87AE-4C54-4DD5-907C-37C3626DB3B2}" type="parTrans" cxnId="{BBDE9CB9-6464-43EA-AE85-21FD31FC959E}">
      <dgm:prSet/>
      <dgm:spPr/>
      <dgm:t>
        <a:bodyPr/>
        <a:lstStyle/>
        <a:p>
          <a:endParaRPr lang="en-US"/>
        </a:p>
      </dgm:t>
    </dgm:pt>
    <dgm:pt modelId="{692232A6-F6A3-4556-A160-310EEFA9F78E}" type="sibTrans" cxnId="{BBDE9CB9-6464-43EA-AE85-21FD31FC959E}">
      <dgm:prSet/>
      <dgm:spPr/>
      <dgm:t>
        <a:bodyPr/>
        <a:lstStyle/>
        <a:p>
          <a:endParaRPr lang="en-US"/>
        </a:p>
      </dgm:t>
    </dgm:pt>
    <dgm:pt modelId="{7F6C9E5B-3CAF-4A54-803E-2E0D051EDA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Reflective Writing/Journaling </a:t>
          </a:r>
        </a:p>
      </dgm:t>
    </dgm:pt>
    <dgm:pt modelId="{4DDF2EA8-5BBF-4B07-AA62-3B91CEEFDF71}" type="parTrans" cxnId="{2F064643-D4F6-417A-988C-D8AE425DEBE6}">
      <dgm:prSet/>
      <dgm:spPr/>
      <dgm:t>
        <a:bodyPr/>
        <a:lstStyle/>
        <a:p>
          <a:endParaRPr lang="en-US"/>
        </a:p>
      </dgm:t>
    </dgm:pt>
    <dgm:pt modelId="{8894AAFD-5EA6-4E37-9798-C09AEC1D5D10}" type="sibTrans" cxnId="{2F064643-D4F6-417A-988C-D8AE425DEBE6}">
      <dgm:prSet/>
      <dgm:spPr/>
      <dgm:t>
        <a:bodyPr/>
        <a:lstStyle/>
        <a:p>
          <a:endParaRPr lang="en-US"/>
        </a:p>
      </dgm:t>
    </dgm:pt>
    <dgm:pt modelId="{E0919BCE-44AB-454D-94F2-D4BD612129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Nature</a:t>
          </a:r>
        </a:p>
      </dgm:t>
    </dgm:pt>
    <dgm:pt modelId="{595CE275-8DB9-46FA-88F6-8D5AEFDF5E9F}" type="parTrans" cxnId="{1EC65468-503C-4B8B-8DC9-87EE18F4F44F}">
      <dgm:prSet/>
      <dgm:spPr/>
      <dgm:t>
        <a:bodyPr/>
        <a:lstStyle/>
        <a:p>
          <a:endParaRPr lang="en-US"/>
        </a:p>
      </dgm:t>
    </dgm:pt>
    <dgm:pt modelId="{536434B6-B4FD-4423-AF73-EDC191CBAF61}" type="sibTrans" cxnId="{1EC65468-503C-4B8B-8DC9-87EE18F4F44F}">
      <dgm:prSet/>
      <dgm:spPr/>
      <dgm:t>
        <a:bodyPr/>
        <a:lstStyle/>
        <a:p>
          <a:endParaRPr lang="en-US"/>
        </a:p>
      </dgm:t>
    </dgm:pt>
    <dgm:pt modelId="{20822FD9-82E9-E04E-B266-7841884A2A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Movement, </a:t>
          </a:r>
        </a:p>
        <a:p>
          <a:pPr>
            <a:lnSpc>
              <a:spcPct val="100000"/>
            </a:lnSpc>
          </a:pPr>
          <a:r>
            <a:rPr lang="en-US"/>
            <a:t>Yoga</a:t>
          </a:r>
          <a:endParaRPr lang="en-US" dirty="0"/>
        </a:p>
      </dgm:t>
    </dgm:pt>
    <dgm:pt modelId="{666173E5-D8A4-5642-8295-93D3B4578225}" type="parTrans" cxnId="{D0908D7C-3A4D-DA40-8C98-27401F63C2F0}">
      <dgm:prSet/>
      <dgm:spPr/>
      <dgm:t>
        <a:bodyPr/>
        <a:lstStyle/>
        <a:p>
          <a:endParaRPr lang="en-US"/>
        </a:p>
      </dgm:t>
    </dgm:pt>
    <dgm:pt modelId="{0689A940-831C-C446-8A0F-BE5FDB3DA8BA}" type="sibTrans" cxnId="{D0908D7C-3A4D-DA40-8C98-27401F63C2F0}">
      <dgm:prSet/>
      <dgm:spPr/>
      <dgm:t>
        <a:bodyPr/>
        <a:lstStyle/>
        <a:p>
          <a:endParaRPr lang="en-US"/>
        </a:p>
      </dgm:t>
    </dgm:pt>
    <dgm:pt modelId="{5256F821-F44C-6A44-85D2-D9B9685E5691}" type="pres">
      <dgm:prSet presAssocID="{3FDFBBA3-8AF5-41F0-8EFE-51197F4A4681}" presName="diagram" presStyleCnt="0">
        <dgm:presLayoutVars>
          <dgm:dir/>
          <dgm:resizeHandles val="exact"/>
        </dgm:presLayoutVars>
      </dgm:prSet>
      <dgm:spPr/>
    </dgm:pt>
    <dgm:pt modelId="{9DC4E458-CE7F-834C-A6D0-D26939AB2ED2}" type="pres">
      <dgm:prSet presAssocID="{D5DDC78C-B8AB-4548-8ED6-4CF99B07B369}" presName="node" presStyleLbl="node1" presStyleIdx="0" presStyleCnt="6">
        <dgm:presLayoutVars>
          <dgm:bulletEnabled val="1"/>
        </dgm:presLayoutVars>
      </dgm:prSet>
      <dgm:spPr/>
    </dgm:pt>
    <dgm:pt modelId="{77678E0B-8566-424F-9688-A0A0D2BB1BDA}" type="pres">
      <dgm:prSet presAssocID="{C7F87189-5124-475B-9A8D-54A3D752FF3D}" presName="sibTrans" presStyleCnt="0"/>
      <dgm:spPr/>
    </dgm:pt>
    <dgm:pt modelId="{2C3176E6-5D92-D342-BE12-6D4508B37DDE}" type="pres">
      <dgm:prSet presAssocID="{8FF43274-7C49-43D1-972B-2DECDDF4EE2B}" presName="node" presStyleLbl="node1" presStyleIdx="1" presStyleCnt="6">
        <dgm:presLayoutVars>
          <dgm:bulletEnabled val="1"/>
        </dgm:presLayoutVars>
      </dgm:prSet>
      <dgm:spPr/>
    </dgm:pt>
    <dgm:pt modelId="{2A32D715-8271-3A4A-B982-E4626E87F159}" type="pres">
      <dgm:prSet presAssocID="{B2742255-5DF8-41E9-8239-A2614B41896C}" presName="sibTrans" presStyleCnt="0"/>
      <dgm:spPr/>
    </dgm:pt>
    <dgm:pt modelId="{12C728FE-7DC8-7C4B-9B03-380B0392F193}" type="pres">
      <dgm:prSet presAssocID="{2205BC67-161B-4DED-90CD-E6080CAE1762}" presName="node" presStyleLbl="node1" presStyleIdx="2" presStyleCnt="6">
        <dgm:presLayoutVars>
          <dgm:bulletEnabled val="1"/>
        </dgm:presLayoutVars>
      </dgm:prSet>
      <dgm:spPr/>
    </dgm:pt>
    <dgm:pt modelId="{F90CBC58-9264-5B46-A924-FCCF9D8D3854}" type="pres">
      <dgm:prSet presAssocID="{692232A6-F6A3-4556-A160-310EEFA9F78E}" presName="sibTrans" presStyleCnt="0"/>
      <dgm:spPr/>
    </dgm:pt>
    <dgm:pt modelId="{BDDAEFAD-69A3-C447-846B-D865DCF43D6F}" type="pres">
      <dgm:prSet presAssocID="{7F6C9E5B-3CAF-4A54-803E-2E0D051EDAA2}" presName="node" presStyleLbl="node1" presStyleIdx="3" presStyleCnt="6">
        <dgm:presLayoutVars>
          <dgm:bulletEnabled val="1"/>
        </dgm:presLayoutVars>
      </dgm:prSet>
      <dgm:spPr/>
    </dgm:pt>
    <dgm:pt modelId="{326FA69E-F521-8040-950D-D9AC40478E4F}" type="pres">
      <dgm:prSet presAssocID="{8894AAFD-5EA6-4E37-9798-C09AEC1D5D10}" presName="sibTrans" presStyleCnt="0"/>
      <dgm:spPr/>
    </dgm:pt>
    <dgm:pt modelId="{1635C049-5BD3-A346-BB3F-457707BD7C83}" type="pres">
      <dgm:prSet presAssocID="{20822FD9-82E9-E04E-B266-7841884A2A3E}" presName="node" presStyleLbl="node1" presStyleIdx="4" presStyleCnt="6">
        <dgm:presLayoutVars>
          <dgm:bulletEnabled val="1"/>
        </dgm:presLayoutVars>
      </dgm:prSet>
      <dgm:spPr/>
    </dgm:pt>
    <dgm:pt modelId="{C90B16FB-FE91-D140-A9B7-ACF0CA99A10B}" type="pres">
      <dgm:prSet presAssocID="{0689A940-831C-C446-8A0F-BE5FDB3DA8BA}" presName="sibTrans" presStyleCnt="0"/>
      <dgm:spPr/>
    </dgm:pt>
    <dgm:pt modelId="{3BBF22FE-04F8-7B4A-9307-EBA575E92B0F}" type="pres">
      <dgm:prSet presAssocID="{E0919BCE-44AB-454D-94F2-D4BD612129D8}" presName="node" presStyleLbl="node1" presStyleIdx="5" presStyleCnt="6">
        <dgm:presLayoutVars>
          <dgm:bulletEnabled val="1"/>
        </dgm:presLayoutVars>
      </dgm:prSet>
      <dgm:spPr/>
    </dgm:pt>
  </dgm:ptLst>
  <dgm:cxnLst>
    <dgm:cxn modelId="{95122D26-153F-0241-A81F-B0207EE9AF05}" type="presOf" srcId="{E0919BCE-44AB-454D-94F2-D4BD612129D8}" destId="{3BBF22FE-04F8-7B4A-9307-EBA575E92B0F}" srcOrd="0" destOrd="0" presId="urn:microsoft.com/office/officeart/2005/8/layout/default"/>
    <dgm:cxn modelId="{46C47D31-BF10-4878-96F7-B5347763707B}" srcId="{3FDFBBA3-8AF5-41F0-8EFE-51197F4A4681}" destId="{8FF43274-7C49-43D1-972B-2DECDDF4EE2B}" srcOrd="1" destOrd="0" parTransId="{D6EB5DAF-AF81-4068-9A52-875963FC7DF9}" sibTransId="{B2742255-5DF8-41E9-8239-A2614B41896C}"/>
    <dgm:cxn modelId="{2F064643-D4F6-417A-988C-D8AE425DEBE6}" srcId="{3FDFBBA3-8AF5-41F0-8EFE-51197F4A4681}" destId="{7F6C9E5B-3CAF-4A54-803E-2E0D051EDAA2}" srcOrd="3" destOrd="0" parTransId="{4DDF2EA8-5BBF-4B07-AA62-3B91CEEFDF71}" sibTransId="{8894AAFD-5EA6-4E37-9798-C09AEC1D5D10}"/>
    <dgm:cxn modelId="{25C8E95C-6FE3-9D46-838E-F835F1C174F9}" type="presOf" srcId="{20822FD9-82E9-E04E-B266-7841884A2A3E}" destId="{1635C049-5BD3-A346-BB3F-457707BD7C83}" srcOrd="0" destOrd="0" presId="urn:microsoft.com/office/officeart/2005/8/layout/default"/>
    <dgm:cxn modelId="{A80E4961-79C9-43F7-BD9F-4C1E7E5D7400}" srcId="{3FDFBBA3-8AF5-41F0-8EFE-51197F4A4681}" destId="{D5DDC78C-B8AB-4548-8ED6-4CF99B07B369}" srcOrd="0" destOrd="0" parTransId="{ED3A3672-AC75-4CEF-B546-010A51EE7D2A}" sibTransId="{C7F87189-5124-475B-9A8D-54A3D752FF3D}"/>
    <dgm:cxn modelId="{62EB6E61-E8C6-2744-85DC-8EC665E08053}" type="presOf" srcId="{8FF43274-7C49-43D1-972B-2DECDDF4EE2B}" destId="{2C3176E6-5D92-D342-BE12-6D4508B37DDE}" srcOrd="0" destOrd="0" presId="urn:microsoft.com/office/officeart/2005/8/layout/default"/>
    <dgm:cxn modelId="{1EC65468-503C-4B8B-8DC9-87EE18F4F44F}" srcId="{3FDFBBA3-8AF5-41F0-8EFE-51197F4A4681}" destId="{E0919BCE-44AB-454D-94F2-D4BD612129D8}" srcOrd="5" destOrd="0" parTransId="{595CE275-8DB9-46FA-88F6-8D5AEFDF5E9F}" sibTransId="{536434B6-B4FD-4423-AF73-EDC191CBAF61}"/>
    <dgm:cxn modelId="{5B83556D-8E71-334A-9A4A-C11F3171BD6B}" type="presOf" srcId="{3FDFBBA3-8AF5-41F0-8EFE-51197F4A4681}" destId="{5256F821-F44C-6A44-85D2-D9B9685E5691}" srcOrd="0" destOrd="0" presId="urn:microsoft.com/office/officeart/2005/8/layout/default"/>
    <dgm:cxn modelId="{2D7FCF72-9D0A-ED47-A803-365F414196FE}" type="presOf" srcId="{7F6C9E5B-3CAF-4A54-803E-2E0D051EDAA2}" destId="{BDDAEFAD-69A3-C447-846B-D865DCF43D6F}" srcOrd="0" destOrd="0" presId="urn:microsoft.com/office/officeart/2005/8/layout/default"/>
    <dgm:cxn modelId="{26972879-8362-4D44-BE07-7DA1D14BB1AE}" type="presOf" srcId="{D5DDC78C-B8AB-4548-8ED6-4CF99B07B369}" destId="{9DC4E458-CE7F-834C-A6D0-D26939AB2ED2}" srcOrd="0" destOrd="0" presId="urn:microsoft.com/office/officeart/2005/8/layout/default"/>
    <dgm:cxn modelId="{D0908D7C-3A4D-DA40-8C98-27401F63C2F0}" srcId="{3FDFBBA3-8AF5-41F0-8EFE-51197F4A4681}" destId="{20822FD9-82E9-E04E-B266-7841884A2A3E}" srcOrd="4" destOrd="0" parTransId="{666173E5-D8A4-5642-8295-93D3B4578225}" sibTransId="{0689A940-831C-C446-8A0F-BE5FDB3DA8BA}"/>
    <dgm:cxn modelId="{6E405A86-40B6-064A-81C7-283E5620EE80}" type="presOf" srcId="{2205BC67-161B-4DED-90CD-E6080CAE1762}" destId="{12C728FE-7DC8-7C4B-9B03-380B0392F193}" srcOrd="0" destOrd="0" presId="urn:microsoft.com/office/officeart/2005/8/layout/default"/>
    <dgm:cxn modelId="{BBDE9CB9-6464-43EA-AE85-21FD31FC959E}" srcId="{3FDFBBA3-8AF5-41F0-8EFE-51197F4A4681}" destId="{2205BC67-161B-4DED-90CD-E6080CAE1762}" srcOrd="2" destOrd="0" parTransId="{2C5C87AE-4C54-4DD5-907C-37C3626DB3B2}" sibTransId="{692232A6-F6A3-4556-A160-310EEFA9F78E}"/>
    <dgm:cxn modelId="{44F7221B-D8C2-6E44-9625-8AB5ED0A01EF}" type="presParOf" srcId="{5256F821-F44C-6A44-85D2-D9B9685E5691}" destId="{9DC4E458-CE7F-834C-A6D0-D26939AB2ED2}" srcOrd="0" destOrd="0" presId="urn:microsoft.com/office/officeart/2005/8/layout/default"/>
    <dgm:cxn modelId="{4F3817B7-A7EA-A641-99BA-50C227E3C471}" type="presParOf" srcId="{5256F821-F44C-6A44-85D2-D9B9685E5691}" destId="{77678E0B-8566-424F-9688-A0A0D2BB1BDA}" srcOrd="1" destOrd="0" presId="urn:microsoft.com/office/officeart/2005/8/layout/default"/>
    <dgm:cxn modelId="{31370FC2-F462-504A-A929-F7F389350FD8}" type="presParOf" srcId="{5256F821-F44C-6A44-85D2-D9B9685E5691}" destId="{2C3176E6-5D92-D342-BE12-6D4508B37DDE}" srcOrd="2" destOrd="0" presId="urn:microsoft.com/office/officeart/2005/8/layout/default"/>
    <dgm:cxn modelId="{68E34E86-92FA-4A45-9BA9-E103A9816668}" type="presParOf" srcId="{5256F821-F44C-6A44-85D2-D9B9685E5691}" destId="{2A32D715-8271-3A4A-B982-E4626E87F159}" srcOrd="3" destOrd="0" presId="urn:microsoft.com/office/officeart/2005/8/layout/default"/>
    <dgm:cxn modelId="{67C247E4-F8FD-7B4F-9561-5085F6FED248}" type="presParOf" srcId="{5256F821-F44C-6A44-85D2-D9B9685E5691}" destId="{12C728FE-7DC8-7C4B-9B03-380B0392F193}" srcOrd="4" destOrd="0" presId="urn:microsoft.com/office/officeart/2005/8/layout/default"/>
    <dgm:cxn modelId="{E710F8DA-AE85-4446-9BDC-E245B157CD52}" type="presParOf" srcId="{5256F821-F44C-6A44-85D2-D9B9685E5691}" destId="{F90CBC58-9264-5B46-A924-FCCF9D8D3854}" srcOrd="5" destOrd="0" presId="urn:microsoft.com/office/officeart/2005/8/layout/default"/>
    <dgm:cxn modelId="{C26BD9D0-FF5B-0D4F-B782-FFE0187B5440}" type="presParOf" srcId="{5256F821-F44C-6A44-85D2-D9B9685E5691}" destId="{BDDAEFAD-69A3-C447-846B-D865DCF43D6F}" srcOrd="6" destOrd="0" presId="urn:microsoft.com/office/officeart/2005/8/layout/default"/>
    <dgm:cxn modelId="{51EE8C17-1CCA-3344-BF76-B964075F71DD}" type="presParOf" srcId="{5256F821-F44C-6A44-85D2-D9B9685E5691}" destId="{326FA69E-F521-8040-950D-D9AC40478E4F}" srcOrd="7" destOrd="0" presId="urn:microsoft.com/office/officeart/2005/8/layout/default"/>
    <dgm:cxn modelId="{1C71CB81-6649-3E49-8B40-17F410F005CC}" type="presParOf" srcId="{5256F821-F44C-6A44-85D2-D9B9685E5691}" destId="{1635C049-5BD3-A346-BB3F-457707BD7C83}" srcOrd="8" destOrd="0" presId="urn:microsoft.com/office/officeart/2005/8/layout/default"/>
    <dgm:cxn modelId="{4352EA09-E610-3546-84BC-C6D6ADD50103}" type="presParOf" srcId="{5256F821-F44C-6A44-85D2-D9B9685E5691}" destId="{C90B16FB-FE91-D140-A9B7-ACF0CA99A10B}" srcOrd="9" destOrd="0" presId="urn:microsoft.com/office/officeart/2005/8/layout/default"/>
    <dgm:cxn modelId="{10B27471-0C76-0440-BA2A-5D07F4A79921}" type="presParOf" srcId="{5256F821-F44C-6A44-85D2-D9B9685E5691}" destId="{3BBF22FE-04F8-7B4A-9307-EBA575E92B0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1B76E-F5C5-F743-AD3D-9AB88D87836F}">
      <dsp:nvSpPr>
        <dsp:cNvPr id="0" name=""/>
        <dsp:cNvSpPr/>
      </dsp:nvSpPr>
      <dsp:spPr>
        <a:xfrm>
          <a:off x="0" y="0"/>
          <a:ext cx="6129337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Mental</a:t>
          </a:r>
        </a:p>
      </dsp:txBody>
      <dsp:txXfrm>
        <a:off x="17563" y="17563"/>
        <a:ext cx="6094211" cy="324648"/>
      </dsp:txXfrm>
    </dsp:sp>
    <dsp:sp modelId="{0AC7E7E2-DA30-DA4F-97BB-40633401CC26}">
      <dsp:nvSpPr>
        <dsp:cNvPr id="0" name=""/>
        <dsp:cNvSpPr/>
      </dsp:nvSpPr>
      <dsp:spPr>
        <a:xfrm>
          <a:off x="0" y="387658"/>
          <a:ext cx="6129337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60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enhances neuroplasticity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greater equanimity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happier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less reactive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better self-regulation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greater focus and working memory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reduces stress &amp; rumination</a:t>
          </a:r>
        </a:p>
      </dsp:txBody>
      <dsp:txXfrm>
        <a:off x="0" y="387658"/>
        <a:ext cx="6129337" cy="2173500"/>
      </dsp:txXfrm>
    </dsp:sp>
    <dsp:sp modelId="{1103D0E7-F49D-CA4D-82AE-1D4B9DAC26F5}">
      <dsp:nvSpPr>
        <dsp:cNvPr id="0" name=""/>
        <dsp:cNvSpPr/>
      </dsp:nvSpPr>
      <dsp:spPr>
        <a:xfrm>
          <a:off x="0" y="2561158"/>
          <a:ext cx="6129337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Physical</a:t>
          </a:r>
        </a:p>
      </dsp:txBody>
      <dsp:txXfrm>
        <a:off x="17563" y="2578721"/>
        <a:ext cx="6094211" cy="324648"/>
      </dsp:txXfrm>
    </dsp:sp>
    <dsp:sp modelId="{1E982A77-4F7B-9647-AB63-00A3DE63B168}">
      <dsp:nvSpPr>
        <dsp:cNvPr id="0" name=""/>
        <dsp:cNvSpPr/>
      </dsp:nvSpPr>
      <dsp:spPr>
        <a:xfrm>
          <a:off x="0" y="2920933"/>
          <a:ext cx="6129337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60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better sleep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pain reduction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improved immune system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decreased blood pressure and inflammation </a:t>
          </a:r>
        </a:p>
      </dsp:txBody>
      <dsp:txXfrm>
        <a:off x="0" y="2920933"/>
        <a:ext cx="6129337" cy="1242000"/>
      </dsp:txXfrm>
    </dsp:sp>
    <dsp:sp modelId="{B88F232D-0CB6-8942-9881-A77394480686}">
      <dsp:nvSpPr>
        <dsp:cNvPr id="0" name=""/>
        <dsp:cNvSpPr/>
      </dsp:nvSpPr>
      <dsp:spPr>
        <a:xfrm>
          <a:off x="0" y="4162933"/>
          <a:ext cx="6129337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Social/Emotional</a:t>
          </a:r>
        </a:p>
      </dsp:txBody>
      <dsp:txXfrm>
        <a:off x="17563" y="4180496"/>
        <a:ext cx="6094211" cy="324648"/>
      </dsp:txXfrm>
    </dsp:sp>
    <dsp:sp modelId="{3DC70D8A-5AED-534A-944A-66F3A4A4A5C9}">
      <dsp:nvSpPr>
        <dsp:cNvPr id="0" name=""/>
        <dsp:cNvSpPr/>
      </dsp:nvSpPr>
      <dsp:spPr>
        <a:xfrm>
          <a:off x="0" y="4522708"/>
          <a:ext cx="6129337" cy="915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60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enhances kindness, compassion, &amp; altruism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better/more active listeners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reduces implicit bias </a:t>
          </a:r>
        </a:p>
      </dsp:txBody>
      <dsp:txXfrm>
        <a:off x="0" y="4522708"/>
        <a:ext cx="6129337" cy="915975"/>
      </dsp:txXfrm>
    </dsp:sp>
    <dsp:sp modelId="{48CD75D7-8A01-8B4F-A703-5B602CCDF76F}">
      <dsp:nvSpPr>
        <dsp:cNvPr id="0" name=""/>
        <dsp:cNvSpPr/>
      </dsp:nvSpPr>
      <dsp:spPr>
        <a:xfrm>
          <a:off x="0" y="5438683"/>
          <a:ext cx="6129337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Spiritual</a:t>
          </a:r>
        </a:p>
      </dsp:txBody>
      <dsp:txXfrm>
        <a:off x="17563" y="5456246"/>
        <a:ext cx="6094211" cy="324648"/>
      </dsp:txXfrm>
    </dsp:sp>
    <dsp:sp modelId="{92ED4FE1-D11E-5F41-93E2-B9F08FC007AD}">
      <dsp:nvSpPr>
        <dsp:cNvPr id="0" name=""/>
        <dsp:cNvSpPr/>
      </dsp:nvSpPr>
      <dsp:spPr>
        <a:xfrm>
          <a:off x="0" y="5798458"/>
          <a:ext cx="6129337" cy="605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60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greater self-awareness and knowledge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greater intuition and spiritual connections to all beings</a:t>
          </a:r>
        </a:p>
      </dsp:txBody>
      <dsp:txXfrm>
        <a:off x="0" y="5798458"/>
        <a:ext cx="6129337" cy="605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4E458-CE7F-834C-A6D0-D26939AB2ED2}">
      <dsp:nvSpPr>
        <dsp:cNvPr id="0" name=""/>
        <dsp:cNvSpPr/>
      </dsp:nvSpPr>
      <dsp:spPr>
        <a:xfrm>
          <a:off x="613561" y="1517"/>
          <a:ext cx="2205901" cy="13235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Meditation &amp; Breathing</a:t>
          </a:r>
        </a:p>
      </dsp:txBody>
      <dsp:txXfrm>
        <a:off x="613561" y="1517"/>
        <a:ext cx="2205901" cy="1323540"/>
      </dsp:txXfrm>
    </dsp:sp>
    <dsp:sp modelId="{2C3176E6-5D92-D342-BE12-6D4508B37DDE}">
      <dsp:nvSpPr>
        <dsp:cNvPr id="0" name=""/>
        <dsp:cNvSpPr/>
      </dsp:nvSpPr>
      <dsp:spPr>
        <a:xfrm>
          <a:off x="3040052" y="1517"/>
          <a:ext cx="2205901" cy="13235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Art &amp; Play</a:t>
          </a:r>
        </a:p>
      </dsp:txBody>
      <dsp:txXfrm>
        <a:off x="3040052" y="1517"/>
        <a:ext cx="2205901" cy="1323540"/>
      </dsp:txXfrm>
    </dsp:sp>
    <dsp:sp modelId="{12C728FE-7DC8-7C4B-9B03-380B0392F193}">
      <dsp:nvSpPr>
        <dsp:cNvPr id="0" name=""/>
        <dsp:cNvSpPr/>
      </dsp:nvSpPr>
      <dsp:spPr>
        <a:xfrm>
          <a:off x="613561" y="1545648"/>
          <a:ext cx="2205901" cy="13235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Dialogue</a:t>
          </a:r>
        </a:p>
      </dsp:txBody>
      <dsp:txXfrm>
        <a:off x="613561" y="1545648"/>
        <a:ext cx="2205901" cy="1323540"/>
      </dsp:txXfrm>
    </dsp:sp>
    <dsp:sp modelId="{BDDAEFAD-69A3-C447-846B-D865DCF43D6F}">
      <dsp:nvSpPr>
        <dsp:cNvPr id="0" name=""/>
        <dsp:cNvSpPr/>
      </dsp:nvSpPr>
      <dsp:spPr>
        <a:xfrm>
          <a:off x="3040052" y="1545648"/>
          <a:ext cx="2205901" cy="13235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Reflective Writing/Journaling </a:t>
          </a:r>
        </a:p>
      </dsp:txBody>
      <dsp:txXfrm>
        <a:off x="3040052" y="1545648"/>
        <a:ext cx="2205901" cy="1323540"/>
      </dsp:txXfrm>
    </dsp:sp>
    <dsp:sp modelId="{1635C049-5BD3-A346-BB3F-457707BD7C83}">
      <dsp:nvSpPr>
        <dsp:cNvPr id="0" name=""/>
        <dsp:cNvSpPr/>
      </dsp:nvSpPr>
      <dsp:spPr>
        <a:xfrm>
          <a:off x="613561" y="3089779"/>
          <a:ext cx="2205901" cy="13235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Movement, 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Yoga</a:t>
          </a:r>
          <a:endParaRPr lang="en-US" sz="2100" kern="1200" dirty="0"/>
        </a:p>
      </dsp:txBody>
      <dsp:txXfrm>
        <a:off x="613561" y="3089779"/>
        <a:ext cx="2205901" cy="1323540"/>
      </dsp:txXfrm>
    </dsp:sp>
    <dsp:sp modelId="{3BBF22FE-04F8-7B4A-9307-EBA575E92B0F}">
      <dsp:nvSpPr>
        <dsp:cNvPr id="0" name=""/>
        <dsp:cNvSpPr/>
      </dsp:nvSpPr>
      <dsp:spPr>
        <a:xfrm>
          <a:off x="3040052" y="3089779"/>
          <a:ext cx="2205901" cy="13235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Nature</a:t>
          </a:r>
        </a:p>
      </dsp:txBody>
      <dsp:txXfrm>
        <a:off x="3040052" y="3089779"/>
        <a:ext cx="2205901" cy="132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5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50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06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50801-C11F-D840-A8B7-0BA737B13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D835A-4D1A-A945-8434-0B07D0351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105F1-F5A8-5A44-8957-7F596A213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58BE0-A56D-C946-977A-CF644C26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2D383-9738-D04D-8DB6-0833A83A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76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5C49-6567-DF4F-B09F-D67BCB7B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8FA09-F9C4-5141-80AC-640464D24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0715-1503-4D4F-918A-EE3F90FC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413D7-2D4D-C846-B944-584A6A01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94BA7-162C-BF4C-952C-01C286EC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1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724EA-200A-524A-86F1-B7C1C5558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6D5D4-D734-EB42-8DFE-7DD6EA900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1F5C3-0676-B949-91B6-8B9242A8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9D6EA-6C03-B44D-B8C1-B63B70FF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E045C-D92F-5147-9B67-58F647A9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2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9589-09CC-094C-BD66-576F9338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0745-D364-3647-B27B-AE18F1722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D91CE-B921-534D-A6AF-24ABA9841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F904E8-193A-4A40-84CC-52779D3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B9CB5-095C-2842-8183-3A667FEE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33A18-5407-7346-8632-E5B087F7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2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CAAC-3C9C-4247-A003-CCA05D03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19A89-B81D-0648-9E15-93DD24844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DFD08-74E2-4642-95D9-621111FCE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58B7A-92FF-854E-A220-D8F258D21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2E188-CCC3-E045-A43E-53F1452CA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1E7777-3848-6D40-A66E-450685B9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98793-8DC5-BF4F-8856-C1892723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067127-01F9-B643-8E4D-F063F468B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10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86DA-8F5F-C544-B066-0845C27A3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EE7CD-EF08-B24F-B5D5-C3F32CE5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F490A-1022-814B-B6CC-514C8594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9395E-854C-4E41-8ABD-5E64777E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8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B54D0-F1AD-5146-B44A-9FE7F915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733BC2-C8C5-124E-8FCE-0D74AEC5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E0B59-3CDC-6C4A-A7AA-B50C755C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6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8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CA7D-4C60-074C-88F9-0947EBCA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7594D-3B42-0542-B4DD-B47584F78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A9B88-43CC-9D44-9F34-76985D52A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6DB54-6307-8947-AB27-3B18452C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F2481-4699-BA43-AE03-0869E111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84961-08F5-A64C-B4E4-7605A30B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54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02B3-98E4-9F47-9FA9-0109CD39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5D2DB-344D-E04C-9ED0-91881AF684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FDA32-9715-614F-A952-EB93FB70E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4D69D-FEED-724F-A594-B4760994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7532E-0426-F94B-8D04-E0589796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287A8-C722-3B41-935A-521A992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26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54AA7-AEA3-D548-ACA9-6A55EED3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2C846-057D-4545-869A-8BC76652A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C8DCE-E475-EF41-8236-570DD822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A5D9C-33DB-CC46-8F40-2A3A7B37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C5222-73B7-B348-BA5A-46FF40C1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2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462C89-8AA5-9F4C-9D42-5A4D30404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03E69-4E31-1347-B397-1D77ECDFB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651A5-0919-FA41-937F-92806346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10A09-E335-0145-92FA-CA6E3986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70C33-A47D-8E42-A1D7-A264626C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8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8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6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4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1" r:id="rId5"/>
    <p:sldLayoutId id="2147483702" r:id="rId6"/>
    <p:sldLayoutId id="2147483708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51C16C-6F76-F14C-8488-F6480538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416E8-2063-364E-9269-84CB08E94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1FC90-65F6-B74E-8A5B-E3E25876C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26B0D-F05F-5F4F-A3A7-B298BF13D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33DB4-ED17-6A4F-BB72-B0EB45134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5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50000"/>
              </a:schemeClr>
            </a:gs>
            <a:gs pos="84000">
              <a:schemeClr val="bg1">
                <a:lumMod val="95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ark University">
            <a:extLst>
              <a:ext uri="{FF2B5EF4-FFF2-40B4-BE49-F238E27FC236}">
                <a16:creationId xmlns:a16="http://schemas.microsoft.com/office/drawing/2014/main" id="{BF37706B-F1E8-F44F-8EFC-A5D8BFC77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9749" y="785580"/>
            <a:ext cx="2222769" cy="2188692"/>
          </a:xfrm>
          <a:prstGeom prst="rect">
            <a:avLst/>
          </a:prstGeom>
          <a:noFill/>
          <a:effectLst>
            <a:softEdge rad="26531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white owl sitting on a flower&#10;&#10;Description automatically generated">
            <a:extLst>
              <a:ext uri="{FF2B5EF4-FFF2-40B4-BE49-F238E27FC236}">
                <a16:creationId xmlns:a16="http://schemas.microsoft.com/office/drawing/2014/main" id="{4856E054-5682-0C42-A1A9-E1941B0DF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379" y="2974272"/>
            <a:ext cx="3020313" cy="3006599"/>
          </a:xfrm>
          <a:prstGeom prst="rect">
            <a:avLst/>
          </a:prstGeom>
          <a:effectLst>
            <a:softEdge rad="174873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DEE038-E7CE-214B-A5A1-87D97482E423}"/>
              </a:ext>
            </a:extLst>
          </p:cNvPr>
          <p:cNvSpPr/>
          <p:nvPr/>
        </p:nvSpPr>
        <p:spPr>
          <a:xfrm>
            <a:off x="1079482" y="785580"/>
            <a:ext cx="684835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ea typeface="Ayuthaya" pitchFamily="2" charset="-34"/>
                <a:cs typeface="Angsana New" panose="02020603050405020304" pitchFamily="18" charset="-34"/>
              </a:rPr>
              <a:t>Here, Now: The Transformative </a:t>
            </a:r>
          </a:p>
          <a:p>
            <a:r>
              <a:rPr lang="en-US" sz="6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ea typeface="Ayuthaya" pitchFamily="2" charset="-34"/>
                <a:cs typeface="Angsana New" panose="02020603050405020304" pitchFamily="18" charset="-34"/>
              </a:rPr>
              <a:t>Power of Mindfulness &amp; </a:t>
            </a:r>
          </a:p>
          <a:p>
            <a:r>
              <a:rPr lang="en-US" sz="6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gsana New" panose="02020603050405020304" pitchFamily="18" charset="-34"/>
                <a:ea typeface="Ayuthaya" pitchFamily="2" charset="-34"/>
                <a:cs typeface="Angsana New" panose="02020603050405020304" pitchFamily="18" charset="-34"/>
              </a:rPr>
              <a:t>Contemplative Education</a:t>
            </a:r>
            <a:endParaRPr lang="en-US" sz="6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gsana New" panose="02020603050405020304" pitchFamily="18" charset="-34"/>
              <a:ea typeface="Ayuthaya" pitchFamily="2" charset="-34"/>
              <a:cs typeface="Angsana New" panose="02020603050405020304" pitchFamily="18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97B6C-92EF-1640-A8DB-29222F9D128E}"/>
              </a:ext>
            </a:extLst>
          </p:cNvPr>
          <p:cNvSpPr txBox="1"/>
          <p:nvPr/>
        </p:nvSpPr>
        <p:spPr>
          <a:xfrm>
            <a:off x="2194082" y="3875621"/>
            <a:ext cx="46191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77"/>
              </a:rPr>
              <a:t>Jessica Bane Robert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77"/>
              </a:rPr>
              <a:t>of the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77"/>
              </a:rPr>
              <a:t>Barred Owl Retreat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77"/>
              </a:rPr>
              <a:t>and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Goudy Old Style" panose="02020502050305020303" pitchFamily="18" charset="77"/>
              </a:rPr>
              <a:t>Clark University </a:t>
            </a:r>
          </a:p>
        </p:txBody>
      </p:sp>
    </p:spTree>
    <p:extLst>
      <p:ext uri="{BB962C8B-B14F-4D97-AF65-F5344CB8AC3E}">
        <p14:creationId xmlns:p14="http://schemas.microsoft.com/office/powerpoint/2010/main" val="193512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4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1981F1-BEAD-CD4A-8239-146A9C0D9EF1}"/>
              </a:ext>
            </a:extLst>
          </p:cNvPr>
          <p:cNvSpPr txBox="1"/>
          <p:nvPr/>
        </p:nvSpPr>
        <p:spPr>
          <a:xfrm>
            <a:off x="5493834" y="803673"/>
            <a:ext cx="669816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are better able to cope with stress, have less overwhelm, less reactive.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have more focus and concentration.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have more confidence.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have healthier relationships.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know themselves better—</a:t>
            </a:r>
          </a:p>
          <a:p>
            <a:r>
              <a:rPr lang="en-US" sz="3000" dirty="0"/>
              <a:t>what they are feeling, what they want.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D2F52-E452-4349-8E31-2D6369767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35" y="1283463"/>
            <a:ext cx="4770864" cy="4770864"/>
          </a:xfrm>
          <a:prstGeom prst="rect">
            <a:avLst/>
          </a:prstGeom>
          <a:effectLst>
            <a:softEdge rad="103882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118CD1-A99E-CC46-AD2B-D4F38BFCD6A6}"/>
              </a:ext>
            </a:extLst>
          </p:cNvPr>
          <p:cNvSpPr txBox="1"/>
          <p:nvPr/>
        </p:nvSpPr>
        <p:spPr>
          <a:xfrm>
            <a:off x="1918009" y="449730"/>
            <a:ext cx="95900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Students Who Practice Mindfulness…</a:t>
            </a:r>
          </a:p>
        </p:txBody>
      </p:sp>
    </p:spTree>
    <p:extLst>
      <p:ext uri="{BB962C8B-B14F-4D97-AF65-F5344CB8AC3E}">
        <p14:creationId xmlns:p14="http://schemas.microsoft.com/office/powerpoint/2010/main" val="420500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1C8B6DB-1BA9-8342-99DC-0322C69A2D52}"/>
              </a:ext>
            </a:extLst>
          </p:cNvPr>
          <p:cNvSpPr txBox="1"/>
          <p:nvPr/>
        </p:nvSpPr>
        <p:spPr>
          <a:xfrm>
            <a:off x="451736" y="735131"/>
            <a:ext cx="9058195" cy="1048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Meditation is a superpower; it’s like lifting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w</a:t>
            </a:r>
            <a:r>
              <a:rPr lang="en-US" sz="3600" kern="1200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eights for the mind</a:t>
            </a:r>
          </a:p>
        </p:txBody>
      </p:sp>
      <p:pic>
        <p:nvPicPr>
          <p:cNvPr id="17" name="Picture 16" descr="A human brain lifting weights&#10;&#10;Description automatically generated">
            <a:extLst>
              <a:ext uri="{FF2B5EF4-FFF2-40B4-BE49-F238E27FC236}">
                <a16:creationId xmlns:a16="http://schemas.microsoft.com/office/drawing/2014/main" id="{C136029D-7C9E-D14C-BAF4-4251D84CB0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57" r="7702" b="-1"/>
          <a:stretch/>
        </p:blipFill>
        <p:spPr>
          <a:xfrm>
            <a:off x="862067" y="2400904"/>
            <a:ext cx="3221983" cy="3585950"/>
          </a:xfrm>
          <a:prstGeom prst="rect">
            <a:avLst/>
          </a:prstGeom>
        </p:spPr>
      </p:pic>
      <p:pic>
        <p:nvPicPr>
          <p:cNvPr id="14" name="Picture 13" descr="Side view of a buddha statue">
            <a:extLst>
              <a:ext uri="{FF2B5EF4-FFF2-40B4-BE49-F238E27FC236}">
                <a16:creationId xmlns:a16="http://schemas.microsoft.com/office/drawing/2014/main" id="{01FB0EE5-66B4-E8F8-51E4-77B15D4EA8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16" r="35234" b="4"/>
          <a:stretch/>
        </p:blipFill>
        <p:spPr>
          <a:xfrm>
            <a:off x="4151167" y="2400903"/>
            <a:ext cx="3134800" cy="35859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07426-C482-F44B-BABF-80B374EFF146}"/>
              </a:ext>
            </a:extLst>
          </p:cNvPr>
          <p:cNvSpPr txBox="1"/>
          <p:nvPr/>
        </p:nvSpPr>
        <p:spPr>
          <a:xfrm>
            <a:off x="7748587" y="1784032"/>
            <a:ext cx="4443413" cy="44570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In Pali, the original language of the Buddha,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the closest word to “meditation”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is bhavana = </a:t>
            </a:r>
            <a:r>
              <a:rPr lang="en-US" sz="3200" i="1" u="sng" dirty="0"/>
              <a:t>development through mental training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i="1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 wandering mind = an unhappy mind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AutoShape 2" descr="12,498,490 Brain lifting weights Vector Images | Depositphotos">
            <a:extLst>
              <a:ext uri="{FF2B5EF4-FFF2-40B4-BE49-F238E27FC236}">
                <a16:creationId xmlns:a16="http://schemas.microsoft.com/office/drawing/2014/main" id="{00C5EB0F-258A-CC42-91B6-A248637277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8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tx2">
                <a:lumMod val="20000"/>
                <a:lumOff val="8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EB7D-7FC2-4347-886C-26743B68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302" y="176375"/>
            <a:ext cx="4264686" cy="17966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10000"/>
              </a:lnSpc>
            </a:pPr>
            <a:br>
              <a:rPr lang="en-US" sz="900" b="1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900" b="1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cap="all" spc="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cap="all" spc="6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Tools &amp; Practices Of </a:t>
            </a:r>
            <a:r>
              <a:rPr lang="en-US" sz="3600" b="1" kern="1200" cap="all" spc="600" baseline="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Mindfulness</a:t>
            </a:r>
          </a:p>
        </p:txBody>
      </p:sp>
      <p:graphicFrame>
        <p:nvGraphicFramePr>
          <p:cNvPr id="1032" name="Content Placeholder 2">
            <a:extLst>
              <a:ext uri="{FF2B5EF4-FFF2-40B4-BE49-F238E27FC236}">
                <a16:creationId xmlns:a16="http://schemas.microsoft.com/office/drawing/2014/main" id="{432C7FCD-70DF-4A11-937A-C5240C152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973369"/>
              </p:ext>
            </p:extLst>
          </p:nvPr>
        </p:nvGraphicFramePr>
        <p:xfrm>
          <a:off x="400050" y="2000250"/>
          <a:ext cx="5859515" cy="4414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4DB95C-3987-854B-832A-09D305C4FD2F}"/>
              </a:ext>
            </a:extLst>
          </p:cNvPr>
          <p:cNvSpPr txBox="1"/>
          <p:nvPr/>
        </p:nvSpPr>
        <p:spPr>
          <a:xfrm>
            <a:off x="5308270" y="154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5EA13-F383-FB4B-9333-192BB6CE5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296" y="2336352"/>
            <a:ext cx="4795204" cy="2035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A5C11B-F0D8-BE4E-A0C3-EECB9ADF1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764" y="176375"/>
            <a:ext cx="3460750" cy="2035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79AD3F-4A18-2847-902C-9FE1D90404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523" y="4496328"/>
            <a:ext cx="3460750" cy="21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1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062C90-3669-3B46-8D54-4D47D6E169B9}"/>
              </a:ext>
            </a:extLst>
          </p:cNvPr>
          <p:cNvSpPr/>
          <p:nvPr/>
        </p:nvSpPr>
        <p:spPr>
          <a:xfrm>
            <a:off x="547718" y="1365708"/>
            <a:ext cx="110965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The Most Effective Tools and Practices</a:t>
            </a:r>
          </a:p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9F99D-B733-2F44-AABF-2AC5C10A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676" y="3120034"/>
            <a:ext cx="4616646" cy="258532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58787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4DA49-6066-B243-A6F5-8CB0B4FC6F08}"/>
              </a:ext>
            </a:extLst>
          </p:cNvPr>
          <p:cNvSpPr/>
          <p:nvPr/>
        </p:nvSpPr>
        <p:spPr>
          <a:xfrm>
            <a:off x="572492" y="345688"/>
            <a:ext cx="11018520" cy="64433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1. Reflective Writing &amp; Journaling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695E0-A57C-F64F-B5EF-3B8C5E42B51F}"/>
              </a:ext>
            </a:extLst>
          </p:cNvPr>
          <p:cNvSpPr txBox="1"/>
          <p:nvPr/>
        </p:nvSpPr>
        <p:spPr>
          <a:xfrm>
            <a:off x="572492" y="1090449"/>
            <a:ext cx="7891283" cy="56504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Self-Awareness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Emotional Intelligence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Emotional and mental wellbeing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Better relationships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Critical Thinking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Creating greater meaning of our lives and experiences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Enhanced Learning Retention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Improved Communications skills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DDB0C-9396-894C-BE8C-369F938291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92" r="15487" b="-1"/>
          <a:stretch/>
        </p:blipFill>
        <p:spPr>
          <a:xfrm>
            <a:off x="8383303" y="1911493"/>
            <a:ext cx="3236204" cy="3363850"/>
          </a:xfrm>
          <a:prstGeom prst="rect">
            <a:avLst/>
          </a:prstGeom>
          <a:effectLst>
            <a:glow rad="1336997">
              <a:schemeClr val="accent1">
                <a:alpha val="50102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608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7B6896-B747-7043-ABD3-DA057C04DC47}"/>
              </a:ext>
            </a:extLst>
          </p:cNvPr>
          <p:cNvSpPr/>
          <p:nvPr/>
        </p:nvSpPr>
        <p:spPr>
          <a:xfrm>
            <a:off x="4957763" y="197837"/>
            <a:ext cx="6251110" cy="7759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effectLst/>
                <a:latin typeface="+mj-lt"/>
                <a:ea typeface="+mj-ea"/>
                <a:cs typeface="+mj-cs"/>
              </a:rPr>
              <a:t>2.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  <a:latin typeface="+mj-lt"/>
                <a:ea typeface="+mj-ea"/>
                <a:cs typeface="+mj-cs"/>
              </a:rPr>
              <a:t>Expressive Arts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70C0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drawing of a person with his arms crossed&#10;&#10;Description automatically generated">
            <a:extLst>
              <a:ext uri="{FF2B5EF4-FFF2-40B4-BE49-F238E27FC236}">
                <a16:creationId xmlns:a16="http://schemas.microsoft.com/office/drawing/2014/main" id="{AF7C7831-607D-414D-977E-F037A470B7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2" r="3789"/>
          <a:stretch/>
        </p:blipFill>
        <p:spPr>
          <a:xfrm>
            <a:off x="1" y="10"/>
            <a:ext cx="454342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18869A-DB8E-1F4C-8C61-ADC9A46D7905}"/>
              </a:ext>
            </a:extLst>
          </p:cNvPr>
          <p:cNvSpPr txBox="1"/>
          <p:nvPr/>
        </p:nvSpPr>
        <p:spPr>
          <a:xfrm>
            <a:off x="4757738" y="973739"/>
            <a:ext cx="7100887" cy="5555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Using visual arts, music, dance, drama, and writing—to express emotions, thoughts, and experiences.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focus is on process not product.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b="1" u="sng" dirty="0">
                <a:solidFill>
                  <a:schemeClr val="accent1">
                    <a:lumMod val="75000"/>
                  </a:schemeClr>
                </a:solidFill>
              </a:rPr>
              <a:t>Aspects &amp; Benefits: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Emotional Expression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convey emotions and experiences difficult to articulate with words alone.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Creative Exploration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Freedom and experimentation with emphasis on the act  rather than result.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Personal Growth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fosters self-discovery, personal development, and healing.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Non-Verbal Communication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provides an outlet for those verbally challenged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Inclusive Approach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all levels focus on experience rather than expertise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Therapeutic Benefits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commonly used in therapeutic settings for stress, anxiety, trauma, etc. </a:t>
            </a:r>
          </a:p>
        </p:txBody>
      </p:sp>
    </p:spTree>
    <p:extLst>
      <p:ext uri="{BB962C8B-B14F-4D97-AF65-F5344CB8AC3E}">
        <p14:creationId xmlns:p14="http://schemas.microsoft.com/office/powerpoint/2010/main" val="366814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1F60E-FF9F-0443-9855-11848626D426}"/>
              </a:ext>
            </a:extLst>
          </p:cNvPr>
          <p:cNvSpPr/>
          <p:nvPr/>
        </p:nvSpPr>
        <p:spPr>
          <a:xfrm>
            <a:off x="2464653" y="427387"/>
            <a:ext cx="7262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3. Dialogue &amp; Active Listening 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A6FE3-DD22-BD40-8D59-B1D2E75E278B}"/>
              </a:ext>
            </a:extLst>
          </p:cNvPr>
          <p:cNvSpPr txBox="1"/>
          <p:nvPr/>
        </p:nvSpPr>
        <p:spPr>
          <a:xfrm>
            <a:off x="537287" y="1256232"/>
            <a:ext cx="111174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Structured, group conversations, respectful and inclusive, that foster a safe environment, open communication, and mutual understanding.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7857B-10FA-C943-B19E-A88ACD582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462" y="2756765"/>
            <a:ext cx="3275726" cy="3187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1A8005-B94B-8F46-BED3-09210207DE5B}"/>
              </a:ext>
            </a:extLst>
          </p:cNvPr>
          <p:cNvSpPr txBox="1"/>
          <p:nvPr/>
        </p:nvSpPr>
        <p:spPr>
          <a:xfrm>
            <a:off x="537288" y="2507656"/>
            <a:ext cx="786138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DIALOGUE AGREEMENTS: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Speak in turn, avoid crosstalk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Listen without judgement, to understand not to persuade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Be brief and respectful of equal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Respect the opinions of others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effectLst/>
              </a:rPr>
              <a:t>hat is said in circle stays in circle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It’s okay to pass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365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5790A7-472B-6F4D-B1CD-5CD86E5467D7}"/>
              </a:ext>
            </a:extLst>
          </p:cNvPr>
          <p:cNvSpPr/>
          <p:nvPr/>
        </p:nvSpPr>
        <p:spPr>
          <a:xfrm>
            <a:off x="1958462" y="395585"/>
            <a:ext cx="82750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sz="4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. </a:t>
            </a:r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Breath, Breathing Techniques</a:t>
            </a:r>
            <a:endParaRPr lang="en-US" sz="4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9A874-C5C0-0140-B540-C7F476833CBD}"/>
              </a:ext>
            </a:extLst>
          </p:cNvPr>
          <p:cNvSpPr txBox="1"/>
          <p:nvPr/>
        </p:nvSpPr>
        <p:spPr>
          <a:xfrm>
            <a:off x="1219992" y="1143911"/>
            <a:ext cx="10918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This primary tool is always with us and directly influences the body’s physiological and psychological states.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A7BA3-61CB-4B4F-9310-D713BF2DC1A6}"/>
              </a:ext>
            </a:extLst>
          </p:cNvPr>
          <p:cNvSpPr txBox="1"/>
          <p:nvPr/>
        </p:nvSpPr>
        <p:spPr>
          <a:xfrm>
            <a:off x="4890899" y="2492097"/>
            <a:ext cx="6939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Serves as an Anchor or Focus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Fosters the Mind/Body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Breathing Calms the Nervous 	System and Reduces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Regulates Emotion by Affecting </a:t>
            </a:r>
          </a:p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	the Parasympathetic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88B34-966F-A840-87DB-29F5B482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35" y="2310248"/>
            <a:ext cx="2665413" cy="1599248"/>
          </a:xfrm>
          <a:prstGeom prst="rect">
            <a:avLst/>
          </a:prstGeom>
          <a:effectLst>
            <a:softEdge rad="496"/>
          </a:effectLst>
        </p:spPr>
      </p:pic>
      <p:pic>
        <p:nvPicPr>
          <p:cNvPr id="3074" name="Picture 2" descr="Straw Breathing and Anxiety | Elemental Health and Nutrition">
            <a:extLst>
              <a:ext uri="{FF2B5EF4-FFF2-40B4-BE49-F238E27FC236}">
                <a16:creationId xmlns:a16="http://schemas.microsoft.com/office/drawing/2014/main" id="{C3F56B4A-7BE4-6748-92EE-5DD73C1CF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92" y="3998615"/>
            <a:ext cx="3289300" cy="2463800"/>
          </a:xfrm>
          <a:prstGeom prst="rect">
            <a:avLst/>
          </a:prstGeom>
          <a:noFill/>
          <a:effectLst>
            <a:softEdge rad="206573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2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271267-8739-E847-AA40-672E622F1019}"/>
              </a:ext>
            </a:extLst>
          </p:cNvPr>
          <p:cNvSpPr/>
          <p:nvPr/>
        </p:nvSpPr>
        <p:spPr>
          <a:xfrm>
            <a:off x="4497530" y="-804165"/>
            <a:ext cx="7525352" cy="20525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5.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Meditation &amp; Guided Imagery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hild meditating with a tree and sun&#10;&#10;Description automatically generated">
            <a:extLst>
              <a:ext uri="{FF2B5EF4-FFF2-40B4-BE49-F238E27FC236}">
                <a16:creationId xmlns:a16="http://schemas.microsoft.com/office/drawing/2014/main" id="{3E55D711-BC67-2047-9556-A49E4165F3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60" r="15250"/>
          <a:stretch/>
        </p:blipFill>
        <p:spPr>
          <a:xfrm>
            <a:off x="328070" y="649940"/>
            <a:ext cx="5238505" cy="523850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EA0B8C-F25A-1E4C-A3AA-FFF37844D2A2}"/>
              </a:ext>
            </a:extLst>
          </p:cNvPr>
          <p:cNvSpPr txBox="1"/>
          <p:nvPr/>
        </p:nvSpPr>
        <p:spPr>
          <a:xfrm>
            <a:off x="6330272" y="1869881"/>
            <a:ext cx="5438342" cy="36431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accent1">
                    <a:lumMod val="50000"/>
                    <a:alpha val="80000"/>
                  </a:schemeClr>
                </a:solidFill>
              </a:rPr>
              <a:t>Techniques for relaxation and focusing the mind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chemeClr val="accent1">
                  <a:lumMod val="50000"/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  <a:alpha val="80000"/>
                  </a:schemeClr>
                </a:solidFill>
              </a:rPr>
              <a:t>Relaxation and Stress Reduction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  <a:alpha val="80000"/>
                  </a:schemeClr>
                </a:solidFill>
              </a:rPr>
              <a:t>Emotional / Behavioral Regulation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>
                    <a:lumMod val="50000"/>
                    <a:alpha val="80000"/>
                  </a:schemeClr>
                </a:solidFill>
              </a:rPr>
              <a:t>Enhances Focus &amp; Concentration</a:t>
            </a:r>
          </a:p>
        </p:txBody>
      </p:sp>
    </p:spTree>
    <p:extLst>
      <p:ext uri="{BB962C8B-B14F-4D97-AF65-F5344CB8AC3E}">
        <p14:creationId xmlns:p14="http://schemas.microsoft.com/office/powerpoint/2010/main" val="439992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65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84CAD-8DC4-BB42-85B2-3D8CA5A164BC}"/>
              </a:ext>
            </a:extLst>
          </p:cNvPr>
          <p:cNvSpPr/>
          <p:nvPr/>
        </p:nvSpPr>
        <p:spPr>
          <a:xfrm>
            <a:off x="4940939" y="409873"/>
            <a:ext cx="23101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Obstacles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oudy Old Style" panose="020205020503050203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82342-4391-9143-B7AE-E5DECE4BA366}"/>
              </a:ext>
            </a:extLst>
          </p:cNvPr>
          <p:cNvSpPr txBox="1"/>
          <p:nvPr/>
        </p:nvSpPr>
        <p:spPr>
          <a:xfrm>
            <a:off x="490455" y="1179314"/>
            <a:ext cx="112110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Goudy Old Style" panose="02020502050305020303" pitchFamily="18" charset="77"/>
              </a:rPr>
              <a:t>Time Constraints: E</a:t>
            </a:r>
            <a:r>
              <a:rPr lang="en-US" sz="2800" dirty="0">
                <a:latin typeface="Goudy Old Style" panose="02020502050305020303" pitchFamily="18" charset="77"/>
              </a:rPr>
              <a:t>ven 1-5 minute practices can be impactful .</a:t>
            </a:r>
          </a:p>
          <a:p>
            <a:r>
              <a:rPr lang="en-US" sz="2800" dirty="0">
                <a:latin typeface="Goudy Old Style" panose="02020502050305020303" pitchFamily="18" charset="77"/>
              </a:rPr>
              <a:t>Start with morning routine, transitions, end of a lesson reflection.</a:t>
            </a:r>
          </a:p>
          <a:p>
            <a:endParaRPr lang="en-US" sz="2800" dirty="0">
              <a:latin typeface="Goudy Old Style" panose="02020502050305020303" pitchFamily="18" charset="77"/>
            </a:endParaRPr>
          </a:p>
          <a:p>
            <a:r>
              <a:rPr lang="en-US" sz="2800" b="1" dirty="0">
                <a:latin typeface="Goudy Old Style" panose="02020502050305020303" pitchFamily="18" charset="77"/>
              </a:rPr>
              <a:t>Lack of Training: </a:t>
            </a:r>
            <a:r>
              <a:rPr lang="en-US" sz="2800" dirty="0">
                <a:latin typeface="Goudy Old Style" panose="02020502050305020303" pitchFamily="18" charset="77"/>
              </a:rPr>
              <a:t>Provide PDP Opportunities, Workshops, Retreats, </a:t>
            </a:r>
          </a:p>
          <a:p>
            <a:r>
              <a:rPr lang="en-US" sz="2800" dirty="0">
                <a:latin typeface="Goudy Old Style" panose="02020502050305020303" pitchFamily="18" charset="77"/>
              </a:rPr>
              <a:t>Online Courses. Professionals must have their own practices.</a:t>
            </a:r>
          </a:p>
          <a:p>
            <a:endParaRPr lang="en-US" sz="2800" dirty="0">
              <a:latin typeface="Goudy Old Style" panose="02020502050305020303" pitchFamily="18" charset="77"/>
            </a:endParaRPr>
          </a:p>
          <a:p>
            <a:r>
              <a:rPr lang="en-US" sz="2800" b="1" dirty="0">
                <a:latin typeface="Goudy Old Style" panose="02020502050305020303" pitchFamily="18" charset="77"/>
              </a:rPr>
              <a:t>Student Resistance: </a:t>
            </a:r>
            <a:r>
              <a:rPr lang="en-US" sz="2800" dirty="0">
                <a:latin typeface="Goudy Old Style" panose="02020502050305020303" pitchFamily="18" charset="77"/>
              </a:rPr>
              <a:t>Make mindfulness Fun, Engaging, Relevant, </a:t>
            </a:r>
          </a:p>
          <a:p>
            <a:r>
              <a:rPr lang="en-US" sz="2800" dirty="0">
                <a:latin typeface="Goudy Old Style" panose="02020502050305020303" pitchFamily="18" charset="77"/>
              </a:rPr>
              <a:t>Meet Them Where They Are.</a:t>
            </a:r>
          </a:p>
          <a:p>
            <a:endParaRPr lang="en-US" sz="2800" dirty="0">
              <a:latin typeface="Goudy Old Style" panose="02020502050305020303" pitchFamily="18" charset="77"/>
            </a:endParaRPr>
          </a:p>
          <a:p>
            <a:r>
              <a:rPr lang="en-US" sz="2800" b="1" dirty="0">
                <a:latin typeface="Goudy Old Style" panose="02020502050305020303" pitchFamily="18" charset="77"/>
              </a:rPr>
              <a:t>Consistency: S</a:t>
            </a:r>
            <a:r>
              <a:rPr lang="en-US" sz="2800" dirty="0">
                <a:latin typeface="Goudy Old Style" panose="02020502050305020303" pitchFamily="18" charset="77"/>
              </a:rPr>
              <a:t>tart small, get help with most effective practices and </a:t>
            </a:r>
          </a:p>
          <a:p>
            <a:r>
              <a:rPr lang="en-US" sz="2800" dirty="0">
                <a:latin typeface="Goudy Old Style" panose="02020502050305020303" pitchFamily="18" charset="77"/>
              </a:rPr>
              <a:t>Trainings.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2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50000"/>
              </a:schemeClr>
            </a:gs>
            <a:gs pos="0">
              <a:schemeClr val="bg1">
                <a:lumMod val="0"/>
                <a:lumOff val="100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13AAE6-5B5B-3F47-8D24-277D62DD6E84}"/>
              </a:ext>
            </a:extLst>
          </p:cNvPr>
          <p:cNvSpPr txBox="1"/>
          <p:nvPr/>
        </p:nvSpPr>
        <p:spPr>
          <a:xfrm>
            <a:off x="281940" y="929640"/>
            <a:ext cx="116281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en-US" dirty="0">
              <a:effectLst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will…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 What Mindfulness Is &amp;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SzPts val="1000"/>
              <a:tabLst>
                <a:tab pos="914400" algn="l"/>
              </a:tabLs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Why We Should Care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xperience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ractices and Benefits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Practical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ools &amp; Strategies for Application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4" descr="Sacred Lotus | Beautiful Lotus Flower Collections – Ten Mile Creek Nursery">
            <a:extLst>
              <a:ext uri="{FF2B5EF4-FFF2-40B4-BE49-F238E27FC236}">
                <a16:creationId xmlns:a16="http://schemas.microsoft.com/office/drawing/2014/main" id="{DC5BA096-D8C2-9741-BF95-502CB6C75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2" y="472440"/>
            <a:ext cx="2181346" cy="2299335"/>
          </a:xfrm>
          <a:prstGeom prst="rect">
            <a:avLst/>
          </a:prstGeom>
          <a:noFill/>
          <a:effectLst>
            <a:softEdge rad="26977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7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65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4D022-CB7D-FC46-AA3E-E8C7F1E09278}"/>
              </a:ext>
            </a:extLst>
          </p:cNvPr>
          <p:cNvSpPr txBox="1"/>
          <p:nvPr/>
        </p:nvSpPr>
        <p:spPr>
          <a:xfrm>
            <a:off x="3378075" y="5204618"/>
            <a:ext cx="5435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61433F"/>
                </a:solidFill>
              </a:rPr>
              <a:t>Jessica Bane Robert</a:t>
            </a:r>
          </a:p>
          <a:p>
            <a:pPr algn="ctr"/>
            <a:r>
              <a:rPr lang="en-US" sz="3600" dirty="0" err="1">
                <a:solidFill>
                  <a:srgbClr val="61433F"/>
                </a:solidFill>
              </a:rPr>
              <a:t>jess@barredowlretreat.com</a:t>
            </a:r>
            <a:endParaRPr lang="en-US" sz="3600" dirty="0">
              <a:solidFill>
                <a:srgbClr val="61433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CA64BF-D9FB-C346-847E-603F396EB19A}"/>
              </a:ext>
            </a:extLst>
          </p:cNvPr>
          <p:cNvSpPr/>
          <p:nvPr/>
        </p:nvSpPr>
        <p:spPr>
          <a:xfrm>
            <a:off x="2805771" y="576164"/>
            <a:ext cx="65804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6143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You. Any </a:t>
            </a:r>
            <a:r>
              <a:rPr lang="en-US" sz="4800" dirty="0">
                <a:ln w="0"/>
                <a:solidFill>
                  <a:srgbClr val="6143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</a:t>
            </a:r>
            <a:r>
              <a:rPr lang="en-US" sz="4400" dirty="0">
                <a:ln w="0"/>
                <a:solidFill>
                  <a:srgbClr val="6143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400" b="0" cap="none" spc="0" dirty="0">
              <a:ln w="0"/>
              <a:solidFill>
                <a:srgbClr val="61433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Fifth-graders flow through yoga-inspired poses in a mindfulness class at a public school in Louisville, Ky.">
            <a:extLst>
              <a:ext uri="{FF2B5EF4-FFF2-40B4-BE49-F238E27FC236}">
                <a16:creationId xmlns:a16="http://schemas.microsoft.com/office/drawing/2014/main" id="{F9EC5C69-8AE3-B647-B1A7-FDE641FFB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53" y="1430835"/>
            <a:ext cx="5660674" cy="3773783"/>
          </a:xfrm>
          <a:prstGeom prst="rect">
            <a:avLst/>
          </a:prstGeom>
          <a:noFill/>
          <a:effectLst>
            <a:softEdge rad="304353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white owl sitting on a flower&#10;&#10;Description automatically generated">
            <a:extLst>
              <a:ext uri="{FF2B5EF4-FFF2-40B4-BE49-F238E27FC236}">
                <a16:creationId xmlns:a16="http://schemas.microsoft.com/office/drawing/2014/main" id="{2F94EBEC-E63D-F749-B20B-91DD60D6A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0443" y="3805347"/>
            <a:ext cx="2476489" cy="2476489"/>
          </a:xfrm>
          <a:prstGeom prst="rect">
            <a:avLst/>
          </a:prstGeom>
          <a:effectLst>
            <a:softEdge rad="73223"/>
          </a:effectLst>
        </p:spPr>
      </p:pic>
      <p:pic>
        <p:nvPicPr>
          <p:cNvPr id="6" name="Picture 2" descr="Clark University">
            <a:extLst>
              <a:ext uri="{FF2B5EF4-FFF2-40B4-BE49-F238E27FC236}">
                <a16:creationId xmlns:a16="http://schemas.microsoft.com/office/drawing/2014/main" id="{1D65A1D6-6F26-3541-B1C2-8AE0C4DA3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0259" y="1392144"/>
            <a:ext cx="2036856" cy="2036856"/>
          </a:xfrm>
          <a:prstGeom prst="rect">
            <a:avLst/>
          </a:prstGeom>
          <a:noFill/>
          <a:effectLst>
            <a:softEdge rad="15929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69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233A-1EAA-424A-BB9D-28F7318EFC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93193" y="411480"/>
            <a:ext cx="4414837" cy="1386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Mindfulness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D750A-2931-A843-89BA-769B518F9D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88831" y="2346961"/>
            <a:ext cx="5623560" cy="435864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In 2003: 52 scientific papers were published on mindfulness</a:t>
            </a:r>
          </a:p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In 2012, that number jumped to 477</a:t>
            </a:r>
          </a:p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2020: 2,808</a:t>
            </a:r>
          </a:p>
          <a:p>
            <a:endParaRPr lang="en-US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Clark U, “Mindful Choices”</a:t>
            </a:r>
          </a:p>
          <a:p>
            <a:pPr lvl="1"/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Columbia, Amherst, Brown, UCLA, and Carnegie Mellon</a:t>
            </a:r>
          </a:p>
          <a:p>
            <a:pPr marL="228600" lvl="1" indent="0">
              <a:buNone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</p:txBody>
      </p:sp>
      <p:pic>
        <p:nvPicPr>
          <p:cNvPr id="3076" name="Picture 4" descr="The Mindful Revolution - TIME">
            <a:extLst>
              <a:ext uri="{FF2B5EF4-FFF2-40B4-BE49-F238E27FC236}">
                <a16:creationId xmlns:a16="http://schemas.microsoft.com/office/drawing/2014/main" id="{0127D39F-26E0-954D-9A5C-CC64E50C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098"/>
          <a:stretch/>
        </p:blipFill>
        <p:spPr bwMode="auto">
          <a:xfrm>
            <a:off x="279143" y="299509"/>
            <a:ext cx="5221625" cy="6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3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E4005-D820-1548-BDC0-975DA86C0D7F}"/>
              </a:ext>
            </a:extLst>
          </p:cNvPr>
          <p:cNvSpPr/>
          <p:nvPr/>
        </p:nvSpPr>
        <p:spPr>
          <a:xfrm>
            <a:off x="396948" y="352722"/>
            <a:ext cx="10626627" cy="58785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Whole Student </a:t>
            </a:r>
          </a:p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Holistic Core Competencies: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Self-Awareness / Self-Assessment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Self-Reflection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Self-Regulation / Mindful Awareness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Self-Authorship, Capable of Visioning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	and Articulating One’s Own Path &amp; Story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Self-Expression, Critical &amp; Creative Thinking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Self-Efficacy, Resilience, Exert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C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ontrol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O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ver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O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ne’s</a:t>
            </a:r>
          </a:p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	Own Motivation, Behavior, and Social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E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oudy Old Style" panose="02020502050305020303" pitchFamily="18" charset="77"/>
              </a:rPr>
              <a:t>nvironment</a:t>
            </a:r>
          </a:p>
        </p:txBody>
      </p:sp>
    </p:spTree>
    <p:extLst>
      <p:ext uri="{BB962C8B-B14F-4D97-AF65-F5344CB8AC3E}">
        <p14:creationId xmlns:p14="http://schemas.microsoft.com/office/powerpoint/2010/main" val="53740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Meet a Toronto-area police officer fighting back against violence and  trauma — with zen | CBC News">
            <a:extLst>
              <a:ext uri="{FF2B5EF4-FFF2-40B4-BE49-F238E27FC236}">
                <a16:creationId xmlns:a16="http://schemas.microsoft.com/office/drawing/2014/main" id="{88551107-F97F-3849-9E44-EEB6F365A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" b="-3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D Degree - Chan School of Medicine">
            <a:extLst>
              <a:ext uri="{FF2B5EF4-FFF2-40B4-BE49-F238E27FC236}">
                <a16:creationId xmlns:a16="http://schemas.microsoft.com/office/drawing/2014/main" id="{7129FB51-4A21-9545-9AFA-E71E658053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r="19132" b="2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use X Backline: Bringing Meditation to Musicians">
            <a:extLst>
              <a:ext uri="{FF2B5EF4-FFF2-40B4-BE49-F238E27FC236}">
                <a16:creationId xmlns:a16="http://schemas.microsoft.com/office/drawing/2014/main" id="{0F8E7267-2B14-BB44-88C8-BAAC112C2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44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35A837-3EDC-B649-8B1F-E5877763C415}"/>
              </a:ext>
            </a:extLst>
          </p:cNvPr>
          <p:cNvSpPr txBox="1"/>
          <p:nvPr/>
        </p:nvSpPr>
        <p:spPr>
          <a:xfrm>
            <a:off x="438912" y="826851"/>
            <a:ext cx="3747350" cy="4869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Mindfulness &amp; Meditation are Showing Up Everywhere…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-Corporations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-Military / Police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-Hospitals &amp; Medical School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-Music and Performance Schools</a:t>
            </a:r>
          </a:p>
        </p:txBody>
      </p:sp>
      <p:pic>
        <p:nvPicPr>
          <p:cNvPr id="5122" name="Picture 2" descr="New evidence hints a redesigned Google logo is coming after all - The Verge">
            <a:extLst>
              <a:ext uri="{FF2B5EF4-FFF2-40B4-BE49-F238E27FC236}">
                <a16:creationId xmlns:a16="http://schemas.microsoft.com/office/drawing/2014/main" id="{EF0837F7-CC10-004B-92E0-B363AD55B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r="1497" b="4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31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F628-70BF-7C4B-8AB5-89977F29A5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8527" y="106680"/>
            <a:ext cx="4614863" cy="12287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Famous Meditators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9A5D9-F2A6-F24A-AA66-C1AE8ADB22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7552" y="973296"/>
            <a:ext cx="4795838" cy="4911408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Goudy Old Style" panose="02020502050305020303" pitchFamily="18" charset="77"/>
              </a:rPr>
              <a:t>ATHLETES: </a:t>
            </a:r>
            <a:r>
              <a:rPr lang="en-US" sz="3000" dirty="0">
                <a:latin typeface="Goudy Old Style" panose="02020502050305020303" pitchFamily="18" charset="77"/>
                <a:ea typeface="Ayuthaya" pitchFamily="2" charset="-34"/>
                <a:cs typeface="Ayuthaya" pitchFamily="2" charset="-34"/>
              </a:rPr>
              <a:t>Lebron James, Carli Llyod, Derek Jeter, Steph Curry </a:t>
            </a:r>
          </a:p>
          <a:p>
            <a:r>
              <a:rPr lang="en-US" sz="3000" b="1" dirty="0">
                <a:latin typeface="Goudy Old Style" panose="02020502050305020303" pitchFamily="18" charset="77"/>
              </a:rPr>
              <a:t>MUSICIANS: </a:t>
            </a:r>
            <a:r>
              <a:rPr lang="en-US" sz="3000" dirty="0">
                <a:latin typeface="Goudy Old Style" panose="02020502050305020303" pitchFamily="18" charset="77"/>
                <a:ea typeface="Ayuthaya" pitchFamily="2" charset="-34"/>
                <a:cs typeface="Ayuthaya" pitchFamily="2" charset="-34"/>
              </a:rPr>
              <a:t>Beyonce, Taylor Swift, J lo, Lady Gaga, Camila Cabello, Shawn Mendes, Demi Lovato, Miley Cyrus, Katy Perry, 50 Cent, Moby</a:t>
            </a:r>
          </a:p>
          <a:p>
            <a:r>
              <a:rPr lang="en-US" sz="3000" b="1" dirty="0">
                <a:latin typeface="Goudy Old Style" panose="02020502050305020303" pitchFamily="18" charset="77"/>
              </a:rPr>
              <a:t>OTHER FAMOUS FOLX: </a:t>
            </a:r>
            <a:r>
              <a:rPr lang="en-US" sz="3000" dirty="0">
                <a:latin typeface="Goudy Old Style" panose="02020502050305020303" pitchFamily="18" charset="77"/>
                <a:ea typeface="Ayuthaya" pitchFamily="2" charset="-34"/>
                <a:cs typeface="Ayuthaya" pitchFamily="2" charset="-34"/>
              </a:rPr>
              <a:t>Will Smith, Steve Jobs, Oprah </a:t>
            </a:r>
          </a:p>
        </p:txBody>
      </p:sp>
      <p:pic>
        <p:nvPicPr>
          <p:cNvPr id="4100" name="Picture 4" descr="Transcendental Meditation Brighton &amp; Hove - 25 Celebrities That Meditate |  Facebook">
            <a:extLst>
              <a:ext uri="{FF2B5EF4-FFF2-40B4-BE49-F238E27FC236}">
                <a16:creationId xmlns:a16="http://schemas.microsoft.com/office/drawing/2014/main" id="{4D6C2FC2-446A-764B-A9CC-7276387FF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9" r="2" b="2"/>
          <a:stretch/>
        </p:blipFill>
        <p:spPr bwMode="auto">
          <a:xfrm>
            <a:off x="5531916" y="336536"/>
            <a:ext cx="6555288" cy="3323096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elebrities who meditate oprah">
            <a:extLst>
              <a:ext uri="{FF2B5EF4-FFF2-40B4-BE49-F238E27FC236}">
                <a16:creationId xmlns:a16="http://schemas.microsoft.com/office/drawing/2014/main" id="{79C762AC-0DB9-5448-A64C-11628C7A4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94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732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71039"/>
                <a:lumOff val="28961"/>
              </a:schemeClr>
            </a:gs>
            <a:gs pos="95000">
              <a:schemeClr val="bg1">
                <a:lumMod val="95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FB7362-F45A-8644-B9AE-A4F542EE9491}"/>
              </a:ext>
            </a:extLst>
          </p:cNvPr>
          <p:cNvSpPr txBox="1"/>
          <p:nvPr/>
        </p:nvSpPr>
        <p:spPr>
          <a:xfrm>
            <a:off x="388917" y="246303"/>
            <a:ext cx="5653039" cy="2616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Mindfulness includes two elements:</a:t>
            </a:r>
          </a:p>
          <a:p>
            <a:endParaRPr lang="en-US" sz="2400" dirty="0"/>
          </a:p>
          <a:p>
            <a:r>
              <a:rPr lang="en-US" sz="2800" dirty="0"/>
              <a:t>1. </a:t>
            </a:r>
            <a:r>
              <a:rPr lang="en-US" sz="2800" u="sng" dirty="0">
                <a:solidFill>
                  <a:srgbClr val="0070C0"/>
                </a:solidFill>
              </a:rPr>
              <a:t>What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dirty="0"/>
              <a:t>present-moment awareness of experiences</a:t>
            </a:r>
          </a:p>
          <a:p>
            <a:r>
              <a:rPr lang="en-US" sz="2800" dirty="0"/>
              <a:t>2. </a:t>
            </a:r>
            <a:r>
              <a:rPr lang="en-US" sz="2800" u="sng" dirty="0">
                <a:solidFill>
                  <a:srgbClr val="0070C0"/>
                </a:solidFill>
              </a:rPr>
              <a:t>How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dirty="0"/>
              <a:t>with curiosity, acceptance, openness, and kindness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3D7D0-2E6C-144A-BFD3-92830C955325}"/>
              </a:ext>
            </a:extLst>
          </p:cNvPr>
          <p:cNvSpPr txBox="1"/>
          <p:nvPr/>
        </p:nvSpPr>
        <p:spPr>
          <a:xfrm>
            <a:off x="67440" y="2843329"/>
            <a:ext cx="608260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Jon Kabat-Zinn</a:t>
            </a:r>
            <a:r>
              <a:rPr lang="en-US" sz="2800" dirty="0"/>
              <a:t>: the awareness that emerges through paying attention on purpose, in the present moment,  nonjudgmentally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5656C-66D3-B843-8E32-A8325A7E7585}"/>
              </a:ext>
            </a:extLst>
          </p:cNvPr>
          <p:cNvSpPr txBox="1"/>
          <p:nvPr/>
        </p:nvSpPr>
        <p:spPr>
          <a:xfrm>
            <a:off x="5182123" y="3854665"/>
            <a:ext cx="298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Ellen Langer</a:t>
            </a:r>
            <a:r>
              <a:rPr lang="en-US" sz="2400" dirty="0"/>
              <a:t>: Noticing </a:t>
            </a:r>
          </a:p>
        </p:txBody>
      </p:sp>
      <p:pic>
        <p:nvPicPr>
          <p:cNvPr id="1026" name="Picture 2" descr="Home - Ellen Langer">
            <a:extLst>
              <a:ext uri="{FF2B5EF4-FFF2-40B4-BE49-F238E27FC236}">
                <a16:creationId xmlns:a16="http://schemas.microsoft.com/office/drawing/2014/main" id="{97D59301-B03A-0D44-8962-CA98FDDB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84" y="4014671"/>
            <a:ext cx="2867270" cy="286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55658B-FF89-144F-8535-5EFBC2DEE845}"/>
              </a:ext>
            </a:extLst>
          </p:cNvPr>
          <p:cNvSpPr txBox="1"/>
          <p:nvPr/>
        </p:nvSpPr>
        <p:spPr>
          <a:xfrm>
            <a:off x="6852061" y="177681"/>
            <a:ext cx="523701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000" b="1" i="0" dirty="0">
                <a:solidFill>
                  <a:srgbClr val="2A2A2A"/>
                </a:solidFill>
                <a:effectLst/>
              </a:rPr>
              <a:t>Thich </a:t>
            </a:r>
            <a:r>
              <a:rPr lang="en-US" sz="3000" b="1" i="0" dirty="0" err="1">
                <a:solidFill>
                  <a:srgbClr val="2A2A2A"/>
                </a:solidFill>
                <a:effectLst/>
              </a:rPr>
              <a:t>Nhat</a:t>
            </a:r>
            <a:r>
              <a:rPr lang="en-US" sz="3000" b="1" i="0" dirty="0">
                <a:solidFill>
                  <a:srgbClr val="2A2A2A"/>
                </a:solidFill>
                <a:effectLst/>
              </a:rPr>
              <a:t> Hanh:</a:t>
            </a:r>
          </a:p>
          <a:p>
            <a:r>
              <a:rPr lang="en-US" sz="3000" dirty="0">
                <a:solidFill>
                  <a:srgbClr val="333333"/>
                </a:solidFill>
                <a:effectLst/>
              </a:rPr>
              <a:t>Mindfulness shows us what is happening in our bodies, our emotions, our minds, and in the world. Through mindfulness, we avoid harming ourselves and others. </a:t>
            </a:r>
            <a:endParaRPr lang="en-US" sz="3000" dirty="0">
              <a:solidFill>
                <a:srgbClr val="2A2A2A"/>
              </a:solidFill>
              <a:effectLst/>
            </a:endParaRPr>
          </a:p>
        </p:txBody>
      </p:sp>
      <p:pic>
        <p:nvPicPr>
          <p:cNvPr id="1028" name="Picture 4" descr="The Life of Thich Nhat Hanh - Lion&amp;#39;s Roar">
            <a:extLst>
              <a:ext uri="{FF2B5EF4-FFF2-40B4-BE49-F238E27FC236}">
                <a16:creationId xmlns:a16="http://schemas.microsoft.com/office/drawing/2014/main" id="{7B9109B4-3C81-1F40-B415-A3C001DB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576" y="3811779"/>
            <a:ext cx="2528243" cy="2938739"/>
          </a:xfrm>
          <a:prstGeom prst="rect">
            <a:avLst/>
          </a:prstGeom>
          <a:noFill/>
          <a:effectLst>
            <a:softEdge rad="132457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claiming Our Wholeness | Jon Kabat-Zinn Teaches Mindfulness and  Meditation | MasterClass">
            <a:extLst>
              <a:ext uri="{FF2B5EF4-FFF2-40B4-BE49-F238E27FC236}">
                <a16:creationId xmlns:a16="http://schemas.microsoft.com/office/drawing/2014/main" id="{DF3D7E56-F558-8E4E-9476-86745C206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1" y="4650283"/>
            <a:ext cx="3427451" cy="1927942"/>
          </a:xfrm>
          <a:prstGeom prst="rect">
            <a:avLst/>
          </a:prstGeom>
          <a:noFill/>
          <a:effectLst>
            <a:glow rad="618529">
              <a:schemeClr val="accent1">
                <a:alpha val="2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7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65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accent1">
                <a:lumMod val="23000"/>
                <a:lumOff val="77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281D87-82C0-4B48-A4DB-014C77CF2CCA}"/>
              </a:ext>
            </a:extLst>
          </p:cNvPr>
          <p:cNvSpPr txBox="1"/>
          <p:nvPr/>
        </p:nvSpPr>
        <p:spPr>
          <a:xfrm>
            <a:off x="423862" y="320040"/>
            <a:ext cx="11524298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500" dirty="0">
                <a:solidFill>
                  <a:schemeClr val="accent3">
                    <a:lumMod val="50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9 Essential </a:t>
            </a:r>
            <a:r>
              <a:rPr lang="en-US" sz="4500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Attitudes of</a:t>
            </a:r>
            <a:r>
              <a:rPr lang="en-US" sz="4500" dirty="0">
                <a:solidFill>
                  <a:schemeClr val="accent3">
                    <a:lumMod val="50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Mindfulness </a:t>
            </a:r>
            <a:r>
              <a:rPr lang="en-US" sz="4500" dirty="0">
                <a:solidFill>
                  <a:schemeClr val="accent3">
                    <a:lumMod val="50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from</a:t>
            </a:r>
            <a:r>
              <a:rPr lang="en-US" sz="4500" dirty="0">
                <a:solidFill>
                  <a:schemeClr val="accent3">
                    <a:lumMod val="50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Jon Kabat-Zinn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Non-judgment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being an impartial witness, openness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Patience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allowing all to unfold in its own time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Beginner’s Mind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or seeing as if for the first time with curiosity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Trust</a:t>
            </a:r>
            <a:r>
              <a:rPr lang="en-US" sz="3200" b="1" dirty="0"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3200" dirty="0">
                <a:solidFill>
                  <a:srgbClr val="1E5D11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i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n yourself, your feelings, your inner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knowing, the wisdom of the universe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Non-striving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no goal but to be and be yourself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Acceptance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allowing things to be as they are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Letting go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the mind develops an attitude of nonattachment, embraces impermanence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Gratitude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holding this attitude can change our well-being instantly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Generosity</a:t>
            </a:r>
            <a:r>
              <a:rPr lang="en-US" sz="32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,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giving yourself, and others, gifts like those mentioned above</a:t>
            </a:r>
          </a:p>
        </p:txBody>
      </p:sp>
      <p:pic>
        <p:nvPicPr>
          <p:cNvPr id="4100" name="Picture 4" descr="Sacred Lotus | Beautiful Lotus Flower Collections – Ten Mile Creek Nursery">
            <a:extLst>
              <a:ext uri="{FF2B5EF4-FFF2-40B4-BE49-F238E27FC236}">
                <a16:creationId xmlns:a16="http://schemas.microsoft.com/office/drawing/2014/main" id="{D0C8231F-9DD1-AB45-959D-9B44BE52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1" y="643622"/>
            <a:ext cx="2452687" cy="2585353"/>
          </a:xfrm>
          <a:prstGeom prst="rect">
            <a:avLst/>
          </a:prstGeom>
          <a:noFill/>
          <a:effectLst>
            <a:softEdge rad="26977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05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DB90-2887-754F-A390-388BFB92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31" y="641372"/>
            <a:ext cx="5214743" cy="1644628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Why Care? The Benefits. </a:t>
            </a:r>
          </a:p>
        </p:txBody>
      </p:sp>
      <p:graphicFrame>
        <p:nvGraphicFramePr>
          <p:cNvPr id="1030" name="Content Placeholder 2">
            <a:extLst>
              <a:ext uri="{FF2B5EF4-FFF2-40B4-BE49-F238E27FC236}">
                <a16:creationId xmlns:a16="http://schemas.microsoft.com/office/drawing/2014/main" id="{C20D7299-8506-4124-A967-638681DF4E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227217"/>
              </p:ext>
            </p:extLst>
          </p:nvPr>
        </p:nvGraphicFramePr>
        <p:xfrm>
          <a:off x="5929313" y="171450"/>
          <a:ext cx="6129337" cy="6431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Meditation can induce feelings of fear - BBC Science Focus Magazine">
            <a:extLst>
              <a:ext uri="{FF2B5EF4-FFF2-40B4-BE49-F238E27FC236}">
                <a16:creationId xmlns:a16="http://schemas.microsoft.com/office/drawing/2014/main" id="{EDD2C559-1B9A-404A-ABA4-9F08B6902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68880"/>
            <a:ext cx="5342206" cy="3093719"/>
          </a:xfrm>
          <a:prstGeom prst="rect">
            <a:avLst/>
          </a:prstGeo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2780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3F2441"/>
      </a:dk2>
      <a:lt2>
        <a:srgbClr val="E2E8E2"/>
      </a:lt2>
      <a:accent1>
        <a:srgbClr val="C917D5"/>
      </a:accent1>
      <a:accent2>
        <a:srgbClr val="8C29E7"/>
      </a:accent2>
      <a:accent3>
        <a:srgbClr val="E729A4"/>
      </a:accent3>
      <a:accent4>
        <a:srgbClr val="70B614"/>
      </a:accent4>
      <a:accent5>
        <a:srgbClr val="38BA21"/>
      </a:accent5>
      <a:accent6>
        <a:srgbClr val="14BA40"/>
      </a:accent6>
      <a:hlink>
        <a:srgbClr val="389531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999</Words>
  <Application>Microsoft Macintosh PowerPoint</Application>
  <PresentationFormat>Widescreen</PresentationFormat>
  <Paragraphs>174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Angsana New</vt:lpstr>
      <vt:lpstr>Arial</vt:lpstr>
      <vt:lpstr>Calibri</vt:lpstr>
      <vt:lpstr>Calibri Light</vt:lpstr>
      <vt:lpstr>Century Gothic</vt:lpstr>
      <vt:lpstr>Courier New</vt:lpstr>
      <vt:lpstr>Elephant</vt:lpstr>
      <vt:lpstr>Goudy Old Style</vt:lpstr>
      <vt:lpstr>Times New Roman</vt:lpstr>
      <vt:lpstr>BrushVTI</vt:lpstr>
      <vt:lpstr>Office Theme</vt:lpstr>
      <vt:lpstr>PowerPoint Presentation</vt:lpstr>
      <vt:lpstr>PowerPoint Presentation</vt:lpstr>
      <vt:lpstr>Mindfulness Revolution</vt:lpstr>
      <vt:lpstr>PowerPoint Presentation</vt:lpstr>
      <vt:lpstr>PowerPoint Presentation</vt:lpstr>
      <vt:lpstr>Famous Meditators</vt:lpstr>
      <vt:lpstr>PowerPoint Presentation</vt:lpstr>
      <vt:lpstr>PowerPoint Presentation</vt:lpstr>
      <vt:lpstr>Why Care? The Benefits. </vt:lpstr>
      <vt:lpstr>PowerPoint Presentation</vt:lpstr>
      <vt:lpstr>PowerPoint Presentation</vt:lpstr>
      <vt:lpstr>    Tools &amp; Practices Of Mindfulness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Here, Now: The Transformative Power of Mindfulness &amp; Contemplative Education</dc:title>
  <dc:creator>Jessica Bane-Robert</dc:creator>
  <cp:lastModifiedBy>Jessica Bane-Robert</cp:lastModifiedBy>
  <cp:revision>10</cp:revision>
  <cp:lastPrinted>2024-08-08T19:37:06Z</cp:lastPrinted>
  <dcterms:created xsi:type="dcterms:W3CDTF">2024-08-05T14:15:42Z</dcterms:created>
  <dcterms:modified xsi:type="dcterms:W3CDTF">2024-08-08T19:50:12Z</dcterms:modified>
</cp:coreProperties>
</file>