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aveat"/>
      <p:regular r:id="rId19"/>
      <p:bold r:id="rId20"/>
    </p:embeddedFont>
    <p:embeddedFont>
      <p:font typeface="Nunito"/>
      <p:regular r:id="rId21"/>
      <p:bold r:id="rId22"/>
      <p:italic r:id="rId23"/>
      <p:boldItalic r:id="rId24"/>
    </p:embeddedFont>
    <p:embeddedFont>
      <p:font typeface="Montserrat Black"/>
      <p:bold r:id="rId25"/>
      <p:boldItalic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lack-boldItalic.fntdata"/><Relationship Id="rId25" Type="http://schemas.openxmlformats.org/officeDocument/2006/relationships/font" Target="fonts/MontserratBlack-bold.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222d6869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222d6869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222d6869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222d6869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222d6869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222d6869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222d6869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222d6869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222d686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222d686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222d6869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222d6869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222d6869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222d6869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222d6869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222d6869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222d6869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222d6869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222d6869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222d6869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222d6869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222d6869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222d6869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f222d6869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_W0bSen8Qjg"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hyperlink" Target="http://www.youtube.com/watch?v=_W0bSen8Qjg" TargetMode="External"/><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hyperlink" Target="mailto:j.chard.maine@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hyperlink" Target="https://www.youtube.com/watch?v=4ASKMcdCc3g" TargetMode="External"/><Relationship Id="rId6" Type="http://schemas.openxmlformats.org/officeDocument/2006/relationships/image" Target="../media/image12.jpg"/><Relationship Id="rId7" Type="http://schemas.openxmlformats.org/officeDocument/2006/relationships/hyperlink" Target="http://www.youtube.com/watch?v=4ASKMcdCc3g" TargetMode="External"/><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Nd3dbugG00g"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www.youtube.com/watch?v=_W0bSen8Qjg" TargetMode="External"/><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https://www.nytimes.com/column/learning-whats-going-on-in-this-picture?%20airforce%20one&amp;page=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542100" y="1102175"/>
            <a:ext cx="8059800" cy="1423800"/>
          </a:xfrm>
          <a:prstGeom prst="rect">
            <a:avLst/>
          </a:prstGeom>
          <a:solidFill>
            <a:schemeClr val="accent1"/>
          </a:solidFill>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FF0000"/>
                </a:solidFill>
                <a:latin typeface="Montserrat Black"/>
                <a:ea typeface="Montserrat Black"/>
                <a:cs typeface="Montserrat Black"/>
                <a:sym typeface="Montserrat Black"/>
              </a:rPr>
              <a:t>Who’s Doing The Talking?</a:t>
            </a:r>
            <a:endParaRPr>
              <a:solidFill>
                <a:srgbClr val="FF0000"/>
              </a:solidFill>
              <a:latin typeface="Montserrat Black"/>
              <a:ea typeface="Montserrat Black"/>
              <a:cs typeface="Montserrat Black"/>
              <a:sym typeface="Montserrat Black"/>
            </a:endParaRPr>
          </a:p>
        </p:txBody>
      </p:sp>
      <p:sp>
        <p:nvSpPr>
          <p:cNvPr id="129" name="Google Shape;129;p13"/>
          <p:cNvSpPr txBox="1"/>
          <p:nvPr>
            <p:ph idx="1" type="subTitle"/>
          </p:nvPr>
        </p:nvSpPr>
        <p:spPr>
          <a:xfrm>
            <a:off x="1782875" y="2652125"/>
            <a:ext cx="5437200" cy="152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0000"/>
                </a:solidFill>
              </a:rPr>
              <a:t>Joshua Chard, MSEd</a:t>
            </a:r>
            <a:endParaRPr b="1">
              <a:solidFill>
                <a:srgbClr val="FF0000"/>
              </a:solidFill>
            </a:endParaRPr>
          </a:p>
          <a:p>
            <a:pPr indent="0" lvl="0" marL="0" rtl="0" algn="l">
              <a:spcBef>
                <a:spcPts val="0"/>
              </a:spcBef>
              <a:spcAft>
                <a:spcPts val="0"/>
              </a:spcAft>
              <a:buNone/>
            </a:pPr>
            <a:r>
              <a:rPr b="1" lang="en">
                <a:solidFill>
                  <a:srgbClr val="FF0000"/>
                </a:solidFill>
              </a:rPr>
              <a:t>Second and Third Grade Looping Teacher</a:t>
            </a:r>
            <a:endParaRPr b="1">
              <a:solidFill>
                <a:srgbClr val="FF0000"/>
              </a:solidFill>
            </a:endParaRPr>
          </a:p>
          <a:p>
            <a:pPr indent="0" lvl="0" marL="0" rtl="0" algn="l">
              <a:spcBef>
                <a:spcPts val="0"/>
              </a:spcBef>
              <a:spcAft>
                <a:spcPts val="0"/>
              </a:spcAft>
              <a:buNone/>
            </a:pPr>
            <a:r>
              <a:rPr b="1" lang="en">
                <a:solidFill>
                  <a:srgbClr val="FF0000"/>
                </a:solidFill>
              </a:rPr>
              <a:t>East End Community School, Portland, Maine</a:t>
            </a:r>
            <a:endParaRPr b="1">
              <a:solidFill>
                <a:srgbClr val="FF0000"/>
              </a:solidFill>
            </a:endParaRPr>
          </a:p>
          <a:p>
            <a:pPr indent="0" lvl="0" marL="0" rtl="0" algn="l">
              <a:spcBef>
                <a:spcPts val="0"/>
              </a:spcBef>
              <a:spcAft>
                <a:spcPts val="0"/>
              </a:spcAft>
              <a:buNone/>
            </a:pPr>
            <a:r>
              <a:rPr b="1" lang="en">
                <a:solidFill>
                  <a:srgbClr val="FF0000"/>
                </a:solidFill>
              </a:rPr>
              <a:t>2024 Maine Teacher of the Year</a:t>
            </a:r>
            <a:endParaRPr b="1">
              <a:solidFill>
                <a:srgbClr val="FF0000"/>
              </a:solidFill>
            </a:endParaRPr>
          </a:p>
          <a:p>
            <a:pPr indent="0" lvl="0" marL="0" rtl="0" algn="l">
              <a:spcBef>
                <a:spcPts val="0"/>
              </a:spcBef>
              <a:spcAft>
                <a:spcPts val="0"/>
              </a:spcAft>
              <a:buNone/>
            </a:pPr>
            <a:r>
              <a:rPr b="1" lang="en">
                <a:solidFill>
                  <a:srgbClr val="FF0000"/>
                </a:solidFill>
              </a:rPr>
              <a:t>Maine DOE Arts Integration Fellow</a:t>
            </a:r>
            <a:endParaRPr b="1">
              <a:solidFill>
                <a:srgbClr val="FF0000"/>
              </a:solidFill>
            </a:endParaRPr>
          </a:p>
        </p:txBody>
      </p:sp>
      <p:pic>
        <p:nvPicPr>
          <p:cNvPr id="130" name="Google Shape;130;p13"/>
          <p:cNvPicPr preferRelativeResize="0"/>
          <p:nvPr/>
        </p:nvPicPr>
        <p:blipFill>
          <a:blip r:embed="rId3">
            <a:alphaModFix/>
          </a:blip>
          <a:stretch>
            <a:fillRect/>
          </a:stretch>
        </p:blipFill>
        <p:spPr>
          <a:xfrm>
            <a:off x="6037875" y="2652124"/>
            <a:ext cx="1417775" cy="1984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819150" y="414800"/>
            <a:ext cx="7505700" cy="74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here is what was actually happening….</a:t>
            </a:r>
            <a:endParaRPr/>
          </a:p>
        </p:txBody>
      </p:sp>
      <p:sp>
        <p:nvSpPr>
          <p:cNvPr id="189" name="Google Shape;189;p22"/>
          <p:cNvSpPr txBox="1"/>
          <p:nvPr>
            <p:ph idx="1" type="body"/>
          </p:nvPr>
        </p:nvSpPr>
        <p:spPr>
          <a:xfrm>
            <a:off x="819150" y="1161500"/>
            <a:ext cx="7505700" cy="28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highlight>
                  <a:srgbClr val="FFFFFF"/>
                </a:highlight>
                <a:latin typeface="Georgia"/>
                <a:ea typeface="Georgia"/>
                <a:cs typeface="Georgia"/>
                <a:sym typeface="Georgia"/>
              </a:rPr>
              <a:t>The original caption reads:</a:t>
            </a:r>
            <a:endParaRPr sz="1600">
              <a:solidFill>
                <a:srgbClr val="000000"/>
              </a:solidFill>
              <a:highlight>
                <a:srgbClr val="FFFFFF"/>
              </a:highlight>
              <a:latin typeface="Georgia"/>
              <a:ea typeface="Georgia"/>
              <a:cs typeface="Georgia"/>
              <a:sym typeface="Georgia"/>
            </a:endParaRPr>
          </a:p>
          <a:p>
            <a:pPr indent="0" lvl="0" marL="0" rtl="0" algn="l">
              <a:spcBef>
                <a:spcPts val="1100"/>
              </a:spcBef>
              <a:spcAft>
                <a:spcPts val="0"/>
              </a:spcAft>
              <a:buNone/>
            </a:pPr>
            <a:r>
              <a:rPr i="1" lang="en" sz="1700">
                <a:solidFill>
                  <a:srgbClr val="000000"/>
                </a:solidFill>
                <a:highlight>
                  <a:srgbClr val="FFFFFF"/>
                </a:highlight>
                <a:latin typeface="Georgia"/>
                <a:ea typeface="Georgia"/>
                <a:cs typeface="Georgia"/>
                <a:sym typeface="Georgia"/>
              </a:rPr>
              <a:t>Equipped with branches of pine trees and cow bells, so-called Silvesterchlaeuse (New Years Clauses) walk from house to house in Waldstaff, Switzerland, to offer their best wishes for the New Year to the farmers of the region. After their singing and dancing performance, the Silvesterchlaeuse receive food, hot drinks or money.</a:t>
            </a:r>
            <a:endParaRPr i="1" sz="1700">
              <a:solidFill>
                <a:srgbClr val="000000"/>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600">
              <a:solidFill>
                <a:srgbClr val="000000"/>
              </a:solidFill>
              <a:highlight>
                <a:srgbClr val="FFFFFF"/>
              </a:highlight>
              <a:latin typeface="Georgia"/>
              <a:ea typeface="Georgia"/>
              <a:cs typeface="Georgia"/>
              <a:sym typeface="Georgia"/>
            </a:endParaRPr>
          </a:p>
          <a:p>
            <a:pPr indent="0" lvl="0" marL="0" rtl="0" algn="l">
              <a:spcBef>
                <a:spcPts val="1100"/>
              </a:spcBef>
              <a:spcAft>
                <a:spcPts val="0"/>
              </a:spcAft>
              <a:buNone/>
            </a:pPr>
            <a:r>
              <a:rPr lang="en" sz="1600">
                <a:solidFill>
                  <a:srgbClr val="000000"/>
                </a:solidFill>
                <a:highlight>
                  <a:srgbClr val="FFFFFF"/>
                </a:highlight>
                <a:latin typeface="Georgia"/>
                <a:ea typeface="Georgia"/>
                <a:cs typeface="Georgia"/>
                <a:sym typeface="Georgia"/>
              </a:rPr>
              <a:t>The photographer is Ennio Leanza.</a:t>
            </a:r>
            <a:endParaRPr sz="1600">
              <a:solidFill>
                <a:srgbClr val="000000"/>
              </a:solidFill>
              <a:highlight>
                <a:srgbClr val="FFFFFF"/>
              </a:highlight>
              <a:latin typeface="Georgia"/>
              <a:ea typeface="Georgia"/>
              <a:cs typeface="Georgia"/>
              <a:sym typeface="Georgia"/>
            </a:endParaRPr>
          </a:p>
          <a:p>
            <a:pPr indent="0" lvl="0" marL="0" rtl="0" algn="l">
              <a:spcBef>
                <a:spcPts val="1100"/>
              </a:spcBef>
              <a:spcAft>
                <a:spcPts val="0"/>
              </a:spcAft>
              <a:buNone/>
            </a:pPr>
            <a:r>
              <a:rPr lang="en" sz="1600">
                <a:solidFill>
                  <a:srgbClr val="000000"/>
                </a:solidFill>
                <a:highlight>
                  <a:srgbClr val="FFFF00"/>
                </a:highlight>
                <a:latin typeface="Courier New"/>
                <a:ea typeface="Courier New"/>
                <a:cs typeface="Courier New"/>
                <a:sym typeface="Courier New"/>
              </a:rPr>
              <a:t>Take 5 minutes of quiet reflection to think about how you might use these images in your classroom.</a:t>
            </a:r>
            <a:endParaRPr sz="1600">
              <a:solidFill>
                <a:srgbClr val="000000"/>
              </a:solidFill>
              <a:highlight>
                <a:srgbClr val="FFFF00"/>
              </a:highlight>
              <a:latin typeface="Courier New"/>
              <a:ea typeface="Courier New"/>
              <a:cs typeface="Courier New"/>
              <a:sym typeface="Courier New"/>
            </a:endParaRPr>
          </a:p>
          <a:p>
            <a:pPr indent="0" lvl="0" marL="0" rtl="0" algn="l">
              <a:spcBef>
                <a:spcPts val="1100"/>
              </a:spcBef>
              <a:spcAft>
                <a:spcPts val="1200"/>
              </a:spcAft>
              <a:buNone/>
            </a:pPr>
            <a:r>
              <a:t/>
            </a:r>
            <a:endParaRPr sz="1800"/>
          </a:p>
        </p:txBody>
      </p:sp>
      <p:pic>
        <p:nvPicPr>
          <p:cNvPr descr="This timer counts down silently until it reaches 0:00, then a police siren sounds to alert you that time is up." id="190" name="Google Shape;190;p22" title="5 Minute Timer">
            <a:hlinkClick r:id="rId3"/>
          </p:cNvPr>
          <p:cNvPicPr preferRelativeResize="0"/>
          <p:nvPr/>
        </p:nvPicPr>
        <p:blipFill>
          <a:blip r:embed="rId4">
            <a:alphaModFix/>
          </a:blip>
          <a:stretch>
            <a:fillRect/>
          </a:stretch>
        </p:blipFill>
        <p:spPr>
          <a:xfrm>
            <a:off x="7668775" y="4281625"/>
            <a:ext cx="885425" cy="49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819150" y="567275"/>
            <a:ext cx="7505700" cy="634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FF0000"/>
                </a:solidFill>
                <a:latin typeface="Caveat"/>
                <a:ea typeface="Caveat"/>
                <a:cs typeface="Caveat"/>
                <a:sym typeface="Caveat"/>
              </a:rPr>
              <a:t>Closing Circle</a:t>
            </a:r>
            <a:endParaRPr b="1">
              <a:solidFill>
                <a:srgbClr val="FF0000"/>
              </a:solidFill>
              <a:latin typeface="Caveat"/>
              <a:ea typeface="Caveat"/>
              <a:cs typeface="Caveat"/>
              <a:sym typeface="Caveat"/>
            </a:endParaRPr>
          </a:p>
        </p:txBody>
      </p:sp>
      <p:sp>
        <p:nvSpPr>
          <p:cNvPr id="196" name="Google Shape;196;p23"/>
          <p:cNvSpPr txBox="1"/>
          <p:nvPr/>
        </p:nvSpPr>
        <p:spPr>
          <a:xfrm>
            <a:off x="810400" y="1389050"/>
            <a:ext cx="7779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Calibri"/>
                <a:ea typeface="Calibri"/>
                <a:cs typeface="Calibri"/>
                <a:sym typeface="Calibri"/>
              </a:rPr>
              <a:t>Everyone get up and form a large circle around the perimeter of the room.</a:t>
            </a:r>
            <a:endParaRPr sz="1900">
              <a:solidFill>
                <a:schemeClr val="dk2"/>
              </a:solidFill>
              <a:latin typeface="Calibri"/>
              <a:ea typeface="Calibri"/>
              <a:cs typeface="Calibri"/>
              <a:sym typeface="Calibri"/>
            </a:endParaRPr>
          </a:p>
        </p:txBody>
      </p:sp>
      <p:sp>
        <p:nvSpPr>
          <p:cNvPr id="197" name="Google Shape;197;p23"/>
          <p:cNvSpPr txBox="1"/>
          <p:nvPr/>
        </p:nvSpPr>
        <p:spPr>
          <a:xfrm>
            <a:off x="819150" y="2053025"/>
            <a:ext cx="7946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Calibri"/>
                <a:ea typeface="Calibri"/>
                <a:cs typeface="Calibri"/>
                <a:sym typeface="Calibri"/>
              </a:rPr>
              <a:t>Today’s question is: “If you could go on a trip to anywhere, where would it be and why do you want to go there?”</a:t>
            </a:r>
            <a:endParaRPr sz="1900">
              <a:solidFill>
                <a:schemeClr val="dk2"/>
              </a:solidFill>
              <a:latin typeface="Calibri"/>
              <a:ea typeface="Calibri"/>
              <a:cs typeface="Calibri"/>
              <a:sym typeface="Calibri"/>
            </a:endParaRPr>
          </a:p>
        </p:txBody>
      </p:sp>
      <p:sp>
        <p:nvSpPr>
          <p:cNvPr id="198" name="Google Shape;198;p23"/>
          <p:cNvSpPr txBox="1"/>
          <p:nvPr/>
        </p:nvSpPr>
        <p:spPr>
          <a:xfrm>
            <a:off x="877950" y="2890425"/>
            <a:ext cx="78879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Calibri"/>
                <a:ea typeface="Calibri"/>
                <a:cs typeface="Calibri"/>
                <a:sym typeface="Calibri"/>
              </a:rPr>
              <a:t>Take 1 minute of think time to come up with your idea. Only the person holding the Talkative Duck can speak. Pass the duck to the next person. If you don’t have an idea, you may pass.</a:t>
            </a:r>
            <a:endParaRPr sz="1900">
              <a:solidFill>
                <a:schemeClr val="dk2"/>
              </a:solidFill>
              <a:latin typeface="Calibri"/>
              <a:ea typeface="Calibri"/>
              <a:cs typeface="Calibri"/>
              <a:sym typeface="Calibri"/>
            </a:endParaRPr>
          </a:p>
        </p:txBody>
      </p:sp>
      <p:pic>
        <p:nvPicPr>
          <p:cNvPr id="199" name="Google Shape;199;p23"/>
          <p:cNvPicPr preferRelativeResize="0"/>
          <p:nvPr/>
        </p:nvPicPr>
        <p:blipFill>
          <a:blip r:embed="rId3">
            <a:alphaModFix/>
          </a:blip>
          <a:stretch>
            <a:fillRect/>
          </a:stretch>
        </p:blipFill>
        <p:spPr>
          <a:xfrm>
            <a:off x="6594975" y="3585600"/>
            <a:ext cx="1049775" cy="1287749"/>
          </a:xfrm>
          <a:prstGeom prst="rect">
            <a:avLst/>
          </a:prstGeom>
          <a:noFill/>
          <a:ln>
            <a:noFill/>
          </a:ln>
        </p:spPr>
      </p:pic>
      <p:sp>
        <p:nvSpPr>
          <p:cNvPr id="200" name="Google Shape;200;p23"/>
          <p:cNvSpPr txBox="1"/>
          <p:nvPr/>
        </p:nvSpPr>
        <p:spPr>
          <a:xfrm>
            <a:off x="877950" y="3952425"/>
            <a:ext cx="39981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Reflection question: Every moment with students is precious. What is the value of making time for an activity like this?</a:t>
            </a:r>
            <a:endParaRPr sz="1300">
              <a:solidFill>
                <a:schemeClr val="dk2"/>
              </a:solidFill>
              <a:latin typeface="Calibri"/>
              <a:ea typeface="Calibri"/>
              <a:cs typeface="Calibri"/>
              <a:sym typeface="Calibri"/>
            </a:endParaRPr>
          </a:p>
        </p:txBody>
      </p:sp>
      <p:pic>
        <p:nvPicPr>
          <p:cNvPr descr="This timer counts down silently until it reaches 0:00, then a police siren sounds to alert you that time is up." id="201" name="Google Shape;201;p23" title="5 Minute Timer">
            <a:hlinkClick r:id="rId4"/>
          </p:cNvPr>
          <p:cNvPicPr preferRelativeResize="0"/>
          <p:nvPr/>
        </p:nvPicPr>
        <p:blipFill>
          <a:blip r:embed="rId5">
            <a:alphaModFix/>
          </a:blip>
          <a:stretch>
            <a:fillRect/>
          </a:stretch>
        </p:blipFill>
        <p:spPr>
          <a:xfrm>
            <a:off x="5256783" y="4020325"/>
            <a:ext cx="957466" cy="538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324150" y="351175"/>
            <a:ext cx="8495700" cy="4457400"/>
          </a:xfrm>
          <a:prstGeom prst="rect">
            <a:avLst/>
          </a:prstGeom>
          <a:solidFill>
            <a:schemeClr val="accent4"/>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sz="6700">
                <a:solidFill>
                  <a:srgbClr val="FF0000"/>
                </a:solidFill>
                <a:latin typeface="Comfortaa"/>
                <a:ea typeface="Comfortaa"/>
                <a:cs typeface="Comfortaa"/>
                <a:sym typeface="Comfortaa"/>
              </a:rPr>
              <a:t>Questions</a:t>
            </a:r>
            <a:endParaRPr b="1" sz="6700">
              <a:solidFill>
                <a:srgbClr val="FF0000"/>
              </a:solidFill>
              <a:latin typeface="Comfortaa"/>
              <a:ea typeface="Comfortaa"/>
              <a:cs typeface="Comfortaa"/>
              <a:sym typeface="Comfortaa"/>
            </a:endParaRPr>
          </a:p>
          <a:p>
            <a:pPr indent="0" lvl="0" marL="0" rtl="0" algn="l">
              <a:spcBef>
                <a:spcPts val="0"/>
              </a:spcBef>
              <a:spcAft>
                <a:spcPts val="0"/>
              </a:spcAft>
              <a:buNone/>
            </a:pPr>
            <a:r>
              <a:t/>
            </a:r>
            <a:endParaRPr b="1" sz="6700">
              <a:solidFill>
                <a:srgbClr val="FF0000"/>
              </a:solidFill>
              <a:latin typeface="Comfortaa"/>
              <a:ea typeface="Comfortaa"/>
              <a:cs typeface="Comfortaa"/>
              <a:sym typeface="Comfortaa"/>
            </a:endParaRPr>
          </a:p>
        </p:txBody>
      </p:sp>
      <p:pic>
        <p:nvPicPr>
          <p:cNvPr id="207" name="Google Shape;207;p24"/>
          <p:cNvPicPr preferRelativeResize="0"/>
          <p:nvPr/>
        </p:nvPicPr>
        <p:blipFill>
          <a:blip r:embed="rId3">
            <a:alphaModFix/>
          </a:blip>
          <a:stretch>
            <a:fillRect/>
          </a:stretch>
        </p:blipFill>
        <p:spPr>
          <a:xfrm>
            <a:off x="756350" y="1354800"/>
            <a:ext cx="7496202" cy="337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1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5629725" y="767313"/>
            <a:ext cx="2811925" cy="2811925"/>
          </a:xfrm>
          <a:prstGeom prst="rect">
            <a:avLst/>
          </a:prstGeom>
          <a:noFill/>
          <a:ln>
            <a:noFill/>
          </a:ln>
        </p:spPr>
      </p:pic>
      <p:pic>
        <p:nvPicPr>
          <p:cNvPr id="213" name="Google Shape;213;p25"/>
          <p:cNvPicPr preferRelativeResize="0"/>
          <p:nvPr/>
        </p:nvPicPr>
        <p:blipFill>
          <a:blip r:embed="rId4">
            <a:alphaModFix/>
          </a:blip>
          <a:stretch>
            <a:fillRect/>
          </a:stretch>
        </p:blipFill>
        <p:spPr>
          <a:xfrm>
            <a:off x="814200" y="497200"/>
            <a:ext cx="3082049" cy="3082049"/>
          </a:xfrm>
          <a:prstGeom prst="rect">
            <a:avLst/>
          </a:prstGeom>
          <a:noFill/>
          <a:ln>
            <a:noFill/>
          </a:ln>
        </p:spPr>
      </p:pic>
      <p:sp>
        <p:nvSpPr>
          <p:cNvPr id="214" name="Google Shape;214;p25"/>
          <p:cNvSpPr txBox="1"/>
          <p:nvPr/>
        </p:nvSpPr>
        <p:spPr>
          <a:xfrm>
            <a:off x="864425" y="3660300"/>
            <a:ext cx="33225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Joshua Chard, MSEd</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Second and Third Grade Looping Teacher</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East End Community School, Portland, Maine</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2024 Maine Teacher of the Year</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Maine DOE Arts Integration Fellow</a:t>
            </a:r>
            <a:endParaRPr sz="1300">
              <a:solidFill>
                <a:schemeClr val="dk2"/>
              </a:solidFill>
              <a:latin typeface="Calibri"/>
              <a:ea typeface="Calibri"/>
              <a:cs typeface="Calibri"/>
              <a:sym typeface="Calibri"/>
            </a:endParaRPr>
          </a:p>
        </p:txBody>
      </p:sp>
      <p:sp>
        <p:nvSpPr>
          <p:cNvPr id="215" name="Google Shape;215;p25"/>
          <p:cNvSpPr txBox="1"/>
          <p:nvPr/>
        </p:nvSpPr>
        <p:spPr>
          <a:xfrm>
            <a:off x="4572000" y="3660300"/>
            <a:ext cx="45993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Contact Information:</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Email: </a:t>
            </a:r>
            <a:r>
              <a:rPr lang="en" sz="1300" u="sng">
                <a:solidFill>
                  <a:schemeClr val="hlink"/>
                </a:solidFill>
                <a:latin typeface="Calibri"/>
                <a:ea typeface="Calibri"/>
                <a:cs typeface="Calibri"/>
                <a:sym typeface="Calibri"/>
                <a:hlinkClick r:id="rId5"/>
              </a:rPr>
              <a:t>j.chard.maine@gmail.com</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Facebook: @Joshua Chard, 2024 Maine </a:t>
            </a:r>
            <a:r>
              <a:rPr lang="en" sz="1300">
                <a:solidFill>
                  <a:schemeClr val="dk2"/>
                </a:solidFill>
                <a:latin typeface="Calibri"/>
                <a:ea typeface="Calibri"/>
                <a:cs typeface="Calibri"/>
                <a:sym typeface="Calibri"/>
              </a:rPr>
              <a:t>Teacher</a:t>
            </a:r>
            <a:r>
              <a:rPr lang="en" sz="1300">
                <a:solidFill>
                  <a:schemeClr val="dk2"/>
                </a:solidFill>
                <a:latin typeface="Calibri"/>
                <a:ea typeface="Calibri"/>
                <a:cs typeface="Calibri"/>
                <a:sym typeface="Calibri"/>
              </a:rPr>
              <a:t> of the Year</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sp>
        <p:nvSpPr>
          <p:cNvPr id="216" name="Google Shape;216;p25"/>
          <p:cNvSpPr txBox="1"/>
          <p:nvPr/>
        </p:nvSpPr>
        <p:spPr>
          <a:xfrm>
            <a:off x="4571650" y="432225"/>
            <a:ext cx="459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To access today’s slideshow:</a:t>
            </a:r>
            <a:endParaRPr sz="130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681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38761D"/>
                </a:solidFill>
                <a:latin typeface="Montserrat Black"/>
                <a:ea typeface="Montserrat Black"/>
                <a:cs typeface="Montserrat Black"/>
                <a:sym typeface="Montserrat Black"/>
              </a:rPr>
              <a:t>Today’s Goals</a:t>
            </a:r>
            <a:endParaRPr>
              <a:solidFill>
                <a:srgbClr val="38761D"/>
              </a:solidFill>
              <a:latin typeface="Montserrat Black"/>
              <a:ea typeface="Montserrat Black"/>
              <a:cs typeface="Montserrat Black"/>
              <a:sym typeface="Montserrat Black"/>
            </a:endParaRPr>
          </a:p>
          <a:p>
            <a:pPr indent="0" lvl="0" marL="0" rtl="0" algn="l">
              <a:spcBef>
                <a:spcPts val="0"/>
              </a:spcBef>
              <a:spcAft>
                <a:spcPts val="0"/>
              </a:spcAft>
              <a:buNone/>
            </a:pPr>
            <a:r>
              <a:t/>
            </a:r>
            <a:endParaRPr/>
          </a:p>
          <a:p>
            <a:pPr indent="-349249" lvl="0" marL="457200" rtl="0" algn="l">
              <a:spcBef>
                <a:spcPts val="0"/>
              </a:spcBef>
              <a:spcAft>
                <a:spcPts val="0"/>
              </a:spcAft>
              <a:buClr>
                <a:schemeClr val="accent1"/>
              </a:buClr>
              <a:buSzPct val="100000"/>
              <a:buChar char="●"/>
            </a:pPr>
            <a:r>
              <a:rPr lang="en" sz="2111">
                <a:solidFill>
                  <a:schemeClr val="accent1"/>
                </a:solidFill>
              </a:rPr>
              <a:t>Let’s </a:t>
            </a:r>
            <a:r>
              <a:rPr lang="en" sz="2111">
                <a:solidFill>
                  <a:schemeClr val="accent1"/>
                </a:solidFill>
              </a:rPr>
              <a:t>define and differentiate between equity and equality in the context of education, and explain why equity is essential for addressing diverse student needs.</a:t>
            </a:r>
            <a:endParaRPr sz="2111">
              <a:solidFill>
                <a:schemeClr val="accent1"/>
              </a:solidFill>
            </a:endParaRPr>
          </a:p>
          <a:p>
            <a:pPr indent="0" lvl="0" marL="0" rtl="0" algn="l">
              <a:spcBef>
                <a:spcPts val="0"/>
              </a:spcBef>
              <a:spcAft>
                <a:spcPts val="0"/>
              </a:spcAft>
              <a:buNone/>
            </a:pPr>
            <a:r>
              <a:t/>
            </a:r>
            <a:endParaRPr sz="2111">
              <a:solidFill>
                <a:schemeClr val="accent1"/>
              </a:solidFill>
            </a:endParaRPr>
          </a:p>
          <a:p>
            <a:pPr indent="-349249" lvl="0" marL="457200" rtl="0" algn="l">
              <a:spcBef>
                <a:spcPts val="0"/>
              </a:spcBef>
              <a:spcAft>
                <a:spcPts val="0"/>
              </a:spcAft>
              <a:buClr>
                <a:schemeClr val="accent1"/>
              </a:buClr>
              <a:buSzPct val="100000"/>
              <a:buChar char="●"/>
            </a:pPr>
            <a:r>
              <a:rPr lang="en" sz="2111">
                <a:solidFill>
                  <a:schemeClr val="accent1"/>
                </a:solidFill>
              </a:rPr>
              <a:t>Let’s explore structured student discourse strategies that promote equitable participation and give voice to all students.</a:t>
            </a:r>
            <a:endParaRPr sz="2111">
              <a:solidFill>
                <a:schemeClr val="accent1"/>
              </a:solidFill>
            </a:endParaRPr>
          </a:p>
          <a:p>
            <a:pPr indent="0" lvl="0" marL="0" rtl="0" algn="l">
              <a:spcBef>
                <a:spcPts val="0"/>
              </a:spcBef>
              <a:spcAft>
                <a:spcPts val="0"/>
              </a:spcAft>
              <a:buNone/>
            </a:pPr>
            <a:r>
              <a:t/>
            </a:r>
            <a:endParaRPr sz="2111">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5"/>
          <p:cNvPicPr preferRelativeResize="0"/>
          <p:nvPr/>
        </p:nvPicPr>
        <p:blipFill>
          <a:blip r:embed="rId3">
            <a:alphaModFix/>
          </a:blip>
          <a:stretch>
            <a:fillRect/>
          </a:stretch>
        </p:blipFill>
        <p:spPr>
          <a:xfrm>
            <a:off x="370200" y="355900"/>
            <a:ext cx="2582476" cy="3650975"/>
          </a:xfrm>
          <a:prstGeom prst="rect">
            <a:avLst/>
          </a:prstGeom>
          <a:noFill/>
          <a:ln>
            <a:noFill/>
          </a:ln>
        </p:spPr>
      </p:pic>
      <p:pic>
        <p:nvPicPr>
          <p:cNvPr id="141" name="Google Shape;141;p15"/>
          <p:cNvPicPr preferRelativeResize="0"/>
          <p:nvPr/>
        </p:nvPicPr>
        <p:blipFill>
          <a:blip r:embed="rId4">
            <a:alphaModFix/>
          </a:blip>
          <a:stretch>
            <a:fillRect/>
          </a:stretch>
        </p:blipFill>
        <p:spPr>
          <a:xfrm>
            <a:off x="3202888" y="355900"/>
            <a:ext cx="2738225" cy="3650976"/>
          </a:xfrm>
          <a:prstGeom prst="rect">
            <a:avLst/>
          </a:prstGeom>
          <a:noFill/>
          <a:ln>
            <a:noFill/>
          </a:ln>
        </p:spPr>
      </p:pic>
      <p:pic>
        <p:nvPicPr>
          <p:cNvPr id="142" name="Google Shape;142;p15">
            <a:hlinkClick r:id="rId5"/>
          </p:cNvPr>
          <p:cNvPicPr preferRelativeResize="0"/>
          <p:nvPr/>
        </p:nvPicPr>
        <p:blipFill>
          <a:blip r:embed="rId6">
            <a:alphaModFix/>
          </a:blip>
          <a:stretch>
            <a:fillRect/>
          </a:stretch>
        </p:blipFill>
        <p:spPr>
          <a:xfrm>
            <a:off x="6191325" y="754450"/>
            <a:ext cx="2582475" cy="2582475"/>
          </a:xfrm>
          <a:prstGeom prst="rect">
            <a:avLst/>
          </a:prstGeom>
          <a:noFill/>
          <a:ln>
            <a:noFill/>
          </a:ln>
        </p:spPr>
      </p:pic>
      <p:sp>
        <p:nvSpPr>
          <p:cNvPr id="143" name="Google Shape;143;p15"/>
          <p:cNvSpPr txBox="1"/>
          <p:nvPr/>
        </p:nvSpPr>
        <p:spPr>
          <a:xfrm>
            <a:off x="436275" y="4144650"/>
            <a:ext cx="8346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libri"/>
                <a:ea typeface="Calibri"/>
                <a:cs typeface="Calibri"/>
                <a:sym typeface="Calibri"/>
              </a:rPr>
              <a:t>Turn and Talk</a:t>
            </a:r>
            <a:r>
              <a:rPr lang="en" sz="1800">
                <a:solidFill>
                  <a:schemeClr val="dk2"/>
                </a:solidFill>
                <a:latin typeface="Calibri"/>
                <a:ea typeface="Calibri"/>
                <a:cs typeface="Calibri"/>
                <a:sym typeface="Calibri"/>
              </a:rPr>
              <a:t>: Which of these graphics </a:t>
            </a:r>
            <a:r>
              <a:rPr lang="en" sz="1800">
                <a:solidFill>
                  <a:schemeClr val="dk2"/>
                </a:solidFill>
                <a:latin typeface="Calibri"/>
                <a:ea typeface="Calibri"/>
                <a:cs typeface="Calibri"/>
                <a:sym typeface="Calibri"/>
              </a:rPr>
              <a:t>resonates</a:t>
            </a:r>
            <a:r>
              <a:rPr lang="en" sz="1800">
                <a:solidFill>
                  <a:schemeClr val="dk2"/>
                </a:solidFill>
                <a:latin typeface="Calibri"/>
                <a:ea typeface="Calibri"/>
                <a:cs typeface="Calibri"/>
                <a:sym typeface="Calibri"/>
              </a:rPr>
              <a:t> with you? Why does it resonate? How does it relate to what you are already putting into practice?</a:t>
            </a:r>
            <a:endParaRPr sz="1800">
              <a:solidFill>
                <a:schemeClr val="dk2"/>
              </a:solidFill>
              <a:latin typeface="Calibri"/>
              <a:ea typeface="Calibri"/>
              <a:cs typeface="Calibri"/>
              <a:sym typeface="Calibri"/>
            </a:endParaRPr>
          </a:p>
        </p:txBody>
      </p:sp>
      <p:pic>
        <p:nvPicPr>
          <p:cNvPr descr="This timer counts down silently until it reaches 0:00, then a police siren sounds to alert you that time is up." id="144" name="Google Shape;144;p15" title="10 Minute Timer">
            <a:hlinkClick r:id="rId7"/>
          </p:cNvPr>
          <p:cNvPicPr preferRelativeResize="0"/>
          <p:nvPr/>
        </p:nvPicPr>
        <p:blipFill>
          <a:blip r:embed="rId8">
            <a:alphaModFix/>
          </a:blip>
          <a:stretch>
            <a:fillRect/>
          </a:stretch>
        </p:blipFill>
        <p:spPr>
          <a:xfrm>
            <a:off x="6991874" y="3439412"/>
            <a:ext cx="1132930" cy="637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1148075" y="229625"/>
            <a:ext cx="7536600" cy="51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6"/>
                </a:solidFill>
                <a:latin typeface="Comfortaa"/>
                <a:ea typeface="Comfortaa"/>
                <a:cs typeface="Comfortaa"/>
                <a:sym typeface="Comfortaa"/>
              </a:rPr>
              <a:t>Protocol: Which One Doesn’t Belong?</a:t>
            </a:r>
            <a:endParaRPr b="1">
              <a:solidFill>
                <a:schemeClr val="accent6"/>
              </a:solidFill>
              <a:latin typeface="Comfortaa"/>
              <a:ea typeface="Comfortaa"/>
              <a:cs typeface="Comfortaa"/>
              <a:sym typeface="Comfortaa"/>
            </a:endParaRPr>
          </a:p>
          <a:p>
            <a:pPr indent="0" lvl="0" marL="0" rtl="0" algn="l">
              <a:spcBef>
                <a:spcPts val="0"/>
              </a:spcBef>
              <a:spcAft>
                <a:spcPts val="0"/>
              </a:spcAft>
              <a:buNone/>
            </a:pPr>
            <a:r>
              <a:t/>
            </a:r>
            <a:endParaRPr b="1">
              <a:solidFill>
                <a:schemeClr val="accent6"/>
              </a:solidFill>
              <a:latin typeface="Comfortaa"/>
              <a:ea typeface="Comfortaa"/>
              <a:cs typeface="Comfortaa"/>
              <a:sym typeface="Comfortaa"/>
            </a:endParaRPr>
          </a:p>
          <a:p>
            <a:pPr indent="0" lvl="0" marL="0" rtl="0" algn="l">
              <a:spcBef>
                <a:spcPts val="0"/>
              </a:spcBef>
              <a:spcAft>
                <a:spcPts val="0"/>
              </a:spcAft>
              <a:buNone/>
            </a:pPr>
            <a:r>
              <a:t/>
            </a:r>
            <a:endParaRPr b="1">
              <a:solidFill>
                <a:schemeClr val="accent6"/>
              </a:solidFill>
              <a:latin typeface="Comfortaa"/>
              <a:ea typeface="Comfortaa"/>
              <a:cs typeface="Comfortaa"/>
              <a:sym typeface="Comfortaa"/>
            </a:endParaRPr>
          </a:p>
        </p:txBody>
      </p:sp>
      <p:sp>
        <p:nvSpPr>
          <p:cNvPr id="150" name="Google Shape;150;p16"/>
          <p:cNvSpPr txBox="1"/>
          <p:nvPr/>
        </p:nvSpPr>
        <p:spPr>
          <a:xfrm flipH="1" rot="10800000">
            <a:off x="1216650" y="4382975"/>
            <a:ext cx="3705600" cy="425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1200"/>
              </a:spcAft>
              <a:buNone/>
            </a:pPr>
            <a:r>
              <a:t/>
            </a:r>
            <a:endParaRPr sz="1800">
              <a:solidFill>
                <a:srgbClr val="595959"/>
              </a:solidFill>
            </a:endParaRPr>
          </a:p>
        </p:txBody>
      </p:sp>
      <p:pic>
        <p:nvPicPr>
          <p:cNvPr id="151" name="Google Shape;151;p16"/>
          <p:cNvPicPr preferRelativeResize="0"/>
          <p:nvPr/>
        </p:nvPicPr>
        <p:blipFill>
          <a:blip r:embed="rId3">
            <a:alphaModFix/>
          </a:blip>
          <a:stretch>
            <a:fillRect/>
          </a:stretch>
        </p:blipFill>
        <p:spPr>
          <a:xfrm>
            <a:off x="1634300" y="742925"/>
            <a:ext cx="5655598" cy="4001300"/>
          </a:xfrm>
          <a:prstGeom prst="rect">
            <a:avLst/>
          </a:prstGeom>
          <a:noFill/>
          <a:ln>
            <a:noFill/>
          </a:ln>
        </p:spPr>
      </p:pic>
      <p:sp>
        <p:nvSpPr>
          <p:cNvPr id="152" name="Google Shape;152;p16"/>
          <p:cNvSpPr txBox="1"/>
          <p:nvPr/>
        </p:nvSpPr>
        <p:spPr>
          <a:xfrm>
            <a:off x="2161075" y="4538225"/>
            <a:ext cx="6199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Low floor/High ceiling activity. There is an entry point for every student.</a:t>
            </a:r>
            <a:endParaRPr sz="13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7" title="Joshua Chard (Cumberland County) Video Lesson">
            <a:hlinkClick r:id="rId3"/>
          </p:cNvPr>
          <p:cNvPicPr preferRelativeResize="0"/>
          <p:nvPr/>
        </p:nvPicPr>
        <p:blipFill>
          <a:blip r:embed="rId4">
            <a:alphaModFix/>
          </a:blip>
          <a:stretch>
            <a:fillRect/>
          </a:stretch>
        </p:blipFill>
        <p:spPr>
          <a:xfrm>
            <a:off x="851663" y="303900"/>
            <a:ext cx="7440675" cy="4185375"/>
          </a:xfrm>
          <a:prstGeom prst="rect">
            <a:avLst/>
          </a:prstGeom>
          <a:noFill/>
          <a:ln>
            <a:noFill/>
          </a:ln>
        </p:spPr>
      </p:pic>
      <p:sp>
        <p:nvSpPr>
          <p:cNvPr id="158" name="Google Shape;158;p17"/>
          <p:cNvSpPr txBox="1"/>
          <p:nvPr/>
        </p:nvSpPr>
        <p:spPr>
          <a:xfrm>
            <a:off x="594300" y="4565250"/>
            <a:ext cx="7779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Reflection: What did you notice about </a:t>
            </a:r>
            <a:r>
              <a:rPr lang="en" sz="1300">
                <a:solidFill>
                  <a:schemeClr val="dk2"/>
                </a:solidFill>
                <a:latin typeface="Calibri"/>
                <a:ea typeface="Calibri"/>
                <a:cs typeface="Calibri"/>
                <a:sym typeface="Calibri"/>
              </a:rPr>
              <a:t>teacher</a:t>
            </a:r>
            <a:r>
              <a:rPr lang="en" sz="1300">
                <a:solidFill>
                  <a:schemeClr val="dk2"/>
                </a:solidFill>
                <a:latin typeface="Calibri"/>
                <a:ea typeface="Calibri"/>
                <a:cs typeface="Calibri"/>
                <a:sym typeface="Calibri"/>
              </a:rPr>
              <a:t> voice vs. </a:t>
            </a:r>
            <a:r>
              <a:rPr lang="en" sz="1300">
                <a:solidFill>
                  <a:schemeClr val="dk2"/>
                </a:solidFill>
                <a:latin typeface="Calibri"/>
                <a:ea typeface="Calibri"/>
                <a:cs typeface="Calibri"/>
                <a:sym typeface="Calibri"/>
              </a:rPr>
              <a:t>student</a:t>
            </a:r>
            <a:r>
              <a:rPr lang="en" sz="1300">
                <a:solidFill>
                  <a:schemeClr val="dk2"/>
                </a:solidFill>
                <a:latin typeface="Calibri"/>
                <a:ea typeface="Calibri"/>
                <a:cs typeface="Calibri"/>
                <a:sym typeface="Calibri"/>
              </a:rPr>
              <a:t> voice in this video?</a:t>
            </a:r>
            <a:endParaRPr sz="13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8"/>
          <p:cNvPicPr preferRelativeResize="0"/>
          <p:nvPr/>
        </p:nvPicPr>
        <p:blipFill>
          <a:blip r:embed="rId3">
            <a:alphaModFix/>
          </a:blip>
          <a:stretch>
            <a:fillRect/>
          </a:stretch>
        </p:blipFill>
        <p:spPr>
          <a:xfrm>
            <a:off x="4457200" y="498488"/>
            <a:ext cx="4146525" cy="4146525"/>
          </a:xfrm>
          <a:prstGeom prst="rect">
            <a:avLst/>
          </a:prstGeom>
          <a:noFill/>
          <a:ln>
            <a:noFill/>
          </a:ln>
        </p:spPr>
      </p:pic>
      <p:sp>
        <p:nvSpPr>
          <p:cNvPr id="164" name="Google Shape;164;p18"/>
          <p:cNvSpPr txBox="1"/>
          <p:nvPr/>
        </p:nvSpPr>
        <p:spPr>
          <a:xfrm>
            <a:off x="540275" y="378175"/>
            <a:ext cx="3417300" cy="457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2"/>
                </a:solidFill>
                <a:latin typeface="Calibri"/>
                <a:ea typeface="Calibri"/>
                <a:cs typeface="Calibri"/>
                <a:sym typeface="Calibri"/>
              </a:rPr>
              <a:t>Which one Doesn’t Belong?</a:t>
            </a:r>
            <a:endParaRPr sz="21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Thumbs-up when done.</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Pinkie Partner protocol</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Me too sign</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“I want to add on to what ______ said”</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“I have a different idea than________”</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“I want to revise my answer.”</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500">
                <a:solidFill>
                  <a:schemeClr val="dk2"/>
                </a:solidFill>
                <a:latin typeface="Calibri"/>
                <a:ea typeface="Calibri"/>
                <a:cs typeface="Calibri"/>
                <a:sym typeface="Calibri"/>
              </a:rPr>
              <a:t>“Hearing _______’s idea changed my thinking.”</a:t>
            </a:r>
            <a:endParaRPr sz="1500">
              <a:solidFill>
                <a:schemeClr val="dk2"/>
              </a:solidFill>
              <a:latin typeface="Calibri"/>
              <a:ea typeface="Calibri"/>
              <a:cs typeface="Calibri"/>
              <a:sym typeface="Calibri"/>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Spend 5 minutes talking about possible </a:t>
            </a:r>
            <a:r>
              <a:rPr lang="en" sz="1300">
                <a:solidFill>
                  <a:schemeClr val="dk2"/>
                </a:solidFill>
                <a:latin typeface="Calibri"/>
                <a:ea typeface="Calibri"/>
                <a:cs typeface="Calibri"/>
                <a:sym typeface="Calibri"/>
              </a:rPr>
              <a:t>student</a:t>
            </a:r>
            <a:r>
              <a:rPr lang="en" sz="1300">
                <a:solidFill>
                  <a:schemeClr val="dk2"/>
                </a:solidFill>
                <a:latin typeface="Calibri"/>
                <a:ea typeface="Calibri"/>
                <a:cs typeface="Calibri"/>
                <a:sym typeface="Calibri"/>
              </a:rPr>
              <a:t> answers.</a:t>
            </a:r>
            <a:endParaRPr sz="1300">
              <a:solidFill>
                <a:schemeClr val="dk2"/>
              </a:solidFill>
              <a:latin typeface="Calibri"/>
              <a:ea typeface="Calibri"/>
              <a:cs typeface="Calibri"/>
              <a:sym typeface="Calibri"/>
            </a:endParaRPr>
          </a:p>
        </p:txBody>
      </p:sp>
      <p:pic>
        <p:nvPicPr>
          <p:cNvPr descr="This timer counts down silently until it reaches 0:00, then a police siren sounds to alert you that time is up." id="165" name="Google Shape;165;p18" title="5 Minute Timer">
            <a:hlinkClick r:id="rId4"/>
          </p:cNvPr>
          <p:cNvPicPr preferRelativeResize="0"/>
          <p:nvPr/>
        </p:nvPicPr>
        <p:blipFill>
          <a:blip r:embed="rId5">
            <a:alphaModFix/>
          </a:blip>
          <a:stretch>
            <a:fillRect/>
          </a:stretch>
        </p:blipFill>
        <p:spPr>
          <a:xfrm>
            <a:off x="7563750" y="4183700"/>
            <a:ext cx="1179575" cy="66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idx="1" type="body"/>
          </p:nvPr>
        </p:nvSpPr>
        <p:spPr>
          <a:xfrm>
            <a:off x="819150" y="367400"/>
            <a:ext cx="7505700" cy="4397100"/>
          </a:xfrm>
          <a:prstGeom prst="rect">
            <a:avLst/>
          </a:prstGeom>
          <a:solidFill>
            <a:srgbClr val="FFF2CC"/>
          </a:solidFill>
          <a:ln cap="flat" cmpd="sng" w="1143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t>When teaching students to work in groups:</a:t>
            </a:r>
            <a:endParaRPr sz="1900"/>
          </a:p>
          <a:p>
            <a:pPr indent="-349250" lvl="0" marL="457200" rtl="0" algn="l">
              <a:spcBef>
                <a:spcPts val="1200"/>
              </a:spcBef>
              <a:spcAft>
                <a:spcPts val="0"/>
              </a:spcAft>
              <a:buSzPts val="1900"/>
              <a:buChar char="●"/>
            </a:pPr>
            <a:r>
              <a:rPr lang="en" sz="1900"/>
              <a:t>Explicitly teach the skill of group work. Model and practice expectations.</a:t>
            </a:r>
            <a:endParaRPr sz="1900"/>
          </a:p>
          <a:p>
            <a:pPr indent="-349250" lvl="0" marL="457200" rtl="0" algn="l">
              <a:spcBef>
                <a:spcPts val="0"/>
              </a:spcBef>
              <a:spcAft>
                <a:spcPts val="0"/>
              </a:spcAft>
              <a:buSzPts val="1900"/>
              <a:buChar char="●"/>
            </a:pPr>
            <a:r>
              <a:rPr lang="en" sz="1900"/>
              <a:t>Design experiences that are rich in content, while being accessible to all of your learners.</a:t>
            </a:r>
            <a:endParaRPr sz="1900"/>
          </a:p>
          <a:p>
            <a:pPr indent="-349250" lvl="0" marL="457200" rtl="0" algn="l">
              <a:spcBef>
                <a:spcPts val="0"/>
              </a:spcBef>
              <a:spcAft>
                <a:spcPts val="0"/>
              </a:spcAft>
              <a:buSzPts val="1900"/>
              <a:buChar char="●"/>
            </a:pPr>
            <a:r>
              <a:rPr lang="en" sz="1900"/>
              <a:t>Leverage technology to support students during  group work. Translation apps allow beginning ESOL students to access the learning. </a:t>
            </a:r>
            <a:r>
              <a:rPr lang="en" sz="1900"/>
              <a:t>Emerging</a:t>
            </a:r>
            <a:r>
              <a:rPr lang="en" sz="1900"/>
              <a:t> writer? Encourage sketching as a strategy to record ideas.</a:t>
            </a:r>
            <a:endParaRPr sz="1900"/>
          </a:p>
          <a:p>
            <a:pPr indent="-349250" lvl="0" marL="457200" rtl="0" algn="l">
              <a:spcBef>
                <a:spcPts val="0"/>
              </a:spcBef>
              <a:spcAft>
                <a:spcPts val="0"/>
              </a:spcAft>
              <a:buSzPts val="1900"/>
              <a:buChar char="●"/>
            </a:pPr>
            <a:r>
              <a:rPr lang="en" sz="1900"/>
              <a:t>Reflect, reflect, reflect. </a:t>
            </a:r>
            <a:r>
              <a:rPr lang="en" sz="1900">
                <a:solidFill>
                  <a:srgbClr val="FF0000"/>
                </a:solidFill>
              </a:rPr>
              <a:t>Name what you observe out loud.</a:t>
            </a:r>
            <a:r>
              <a:rPr lang="en" sz="1900"/>
              <a:t> Celebrate successes. Make goals for improvement. Make shared feedback a part of your </a:t>
            </a:r>
            <a:r>
              <a:rPr lang="en" sz="1900"/>
              <a:t>everyday</a:t>
            </a:r>
            <a:r>
              <a:rPr lang="en" sz="1900"/>
              <a:t> practice.</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819150" y="413325"/>
            <a:ext cx="7505700" cy="138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600">
                <a:solidFill>
                  <a:srgbClr val="00FF00"/>
                </a:solidFill>
                <a:latin typeface="Caveat"/>
                <a:ea typeface="Caveat"/>
                <a:cs typeface="Caveat"/>
                <a:sym typeface="Caveat"/>
              </a:rPr>
              <a:t>Back to Back Partner Protocol</a:t>
            </a:r>
            <a:endParaRPr b="1" sz="4600">
              <a:solidFill>
                <a:srgbClr val="00FF00"/>
              </a:solidFill>
              <a:latin typeface="Caveat"/>
              <a:ea typeface="Caveat"/>
              <a:cs typeface="Caveat"/>
              <a:sym typeface="Caveat"/>
            </a:endParaRPr>
          </a:p>
        </p:txBody>
      </p:sp>
      <p:sp>
        <p:nvSpPr>
          <p:cNvPr id="176" name="Google Shape;176;p20"/>
          <p:cNvSpPr txBox="1"/>
          <p:nvPr>
            <p:ph idx="1" type="body"/>
          </p:nvPr>
        </p:nvSpPr>
        <p:spPr>
          <a:xfrm>
            <a:off x="819150" y="1492525"/>
            <a:ext cx="7505700" cy="2870400"/>
          </a:xfrm>
          <a:prstGeom prst="rect">
            <a:avLst/>
          </a:prstGeom>
          <a:solidFill>
            <a:srgbClr val="FCE5CD"/>
          </a:solidFill>
        </p:spPr>
        <p:txBody>
          <a:bodyPr anchorCtr="0" anchor="t" bIns="91425" lIns="91425" spcFirstLastPara="1" rIns="91425" wrap="square" tIns="91425">
            <a:normAutofit/>
          </a:bodyPr>
          <a:lstStyle/>
          <a:p>
            <a:pPr indent="0" lvl="0" marL="0" rtl="0" algn="just">
              <a:spcBef>
                <a:spcPts val="0"/>
              </a:spcBef>
              <a:spcAft>
                <a:spcPts val="0"/>
              </a:spcAft>
              <a:buNone/>
            </a:pPr>
            <a:r>
              <a:rPr lang="en" sz="1700">
                <a:latin typeface="Comfortaa"/>
                <a:ea typeface="Comfortaa"/>
                <a:cs typeface="Comfortaa"/>
                <a:sym typeface="Comfortaa"/>
              </a:rPr>
              <a:t>Move around the room to form groups of 3, preferably a group of people who you haven’t worked </a:t>
            </a:r>
            <a:r>
              <a:rPr lang="en" sz="1700">
                <a:latin typeface="Comfortaa"/>
                <a:ea typeface="Comfortaa"/>
                <a:cs typeface="Comfortaa"/>
                <a:sym typeface="Comfortaa"/>
              </a:rPr>
              <a:t>with</a:t>
            </a:r>
            <a:r>
              <a:rPr lang="en" sz="1700">
                <a:latin typeface="Comfortaa"/>
                <a:ea typeface="Comfortaa"/>
                <a:cs typeface="Comfortaa"/>
                <a:sym typeface="Comfortaa"/>
              </a:rPr>
              <a:t> yet. Stand back to back with your arms crossed. When I give the signal, turn around and introduce yourself. When introductions are complete, I will advance to the next slide and explain the activity.</a:t>
            </a:r>
            <a:endParaRPr sz="1700">
              <a:latin typeface="Comfortaa"/>
              <a:ea typeface="Comfortaa"/>
              <a:cs typeface="Comfortaa"/>
              <a:sym typeface="Comfortaa"/>
            </a:endParaRPr>
          </a:p>
          <a:p>
            <a:pPr indent="0" lvl="0" marL="0" rtl="0" algn="ctr">
              <a:spcBef>
                <a:spcPts val="1200"/>
              </a:spcBef>
              <a:spcAft>
                <a:spcPts val="1200"/>
              </a:spcAft>
              <a:buNone/>
            </a:pPr>
            <a:r>
              <a:rPr b="1" lang="en" sz="4400">
                <a:solidFill>
                  <a:srgbClr val="FF0000"/>
                </a:solidFill>
                <a:latin typeface="Caveat"/>
                <a:ea typeface="Caveat"/>
                <a:cs typeface="Caveat"/>
                <a:sym typeface="Caveat"/>
              </a:rPr>
              <a:t>“What is Happening Here”</a:t>
            </a:r>
            <a:endParaRPr b="1" sz="4400">
              <a:solidFill>
                <a:srgbClr val="FF0000"/>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nvSpPr>
        <p:spPr>
          <a:xfrm>
            <a:off x="297150" y="229625"/>
            <a:ext cx="8590200" cy="15726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highlight>
                  <a:srgbClr val="FFFFFF"/>
                </a:highlight>
                <a:latin typeface="Georgia"/>
                <a:ea typeface="Georgia"/>
                <a:cs typeface="Georgia"/>
                <a:sym typeface="Georgia"/>
              </a:rPr>
              <a:t>After looking closely at the image below, think about these three questions:</a:t>
            </a:r>
            <a:endParaRPr sz="1200">
              <a:highlight>
                <a:srgbClr val="FFFFFF"/>
              </a:highlight>
              <a:latin typeface="Georgia"/>
              <a:ea typeface="Georgia"/>
              <a:cs typeface="Georgia"/>
              <a:sym typeface="Georgia"/>
            </a:endParaRPr>
          </a:p>
          <a:p>
            <a:pPr indent="-304800" lvl="0" marL="457200" rtl="0" algn="l">
              <a:lnSpc>
                <a:spcPct val="115000"/>
              </a:lnSpc>
              <a:spcBef>
                <a:spcPts val="1100"/>
              </a:spcBef>
              <a:spcAft>
                <a:spcPts val="0"/>
              </a:spcAft>
              <a:buClr>
                <a:srgbClr val="333333"/>
              </a:buClr>
              <a:buSzPts val="1200"/>
              <a:buChar char="●"/>
            </a:pPr>
            <a:r>
              <a:rPr lang="en" sz="1200">
                <a:solidFill>
                  <a:srgbClr val="333333"/>
                </a:solidFill>
                <a:highlight>
                  <a:srgbClr val="FFFFFF"/>
                </a:highlight>
                <a:latin typeface="Georgia"/>
                <a:ea typeface="Georgia"/>
                <a:cs typeface="Georgia"/>
                <a:sym typeface="Georgia"/>
              </a:rPr>
              <a:t>What is going on in this picture?</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latin typeface="Georgia"/>
                <a:ea typeface="Georgia"/>
                <a:cs typeface="Georgia"/>
                <a:sym typeface="Georgia"/>
              </a:rPr>
              <a:t>What do you see that makes you say that?</a:t>
            </a:r>
            <a:endParaRPr sz="1200">
              <a:solidFill>
                <a:srgbClr val="333333"/>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latin typeface="Georgia"/>
                <a:ea typeface="Georgia"/>
                <a:cs typeface="Georgia"/>
                <a:sym typeface="Georgia"/>
              </a:rPr>
              <a:t>What more can you find?</a:t>
            </a:r>
            <a:endParaRPr sz="1200">
              <a:solidFill>
                <a:srgbClr val="333333"/>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rPr lang="en" sz="1200">
                <a:solidFill>
                  <a:srgbClr val="333333"/>
                </a:solidFill>
                <a:highlight>
                  <a:srgbClr val="FFFFFF"/>
                </a:highlight>
                <a:latin typeface="Georgia"/>
                <a:ea typeface="Georgia"/>
                <a:cs typeface="Georgia"/>
                <a:sym typeface="Georgia"/>
              </a:rPr>
              <a:t>Brainstorm ideas. Then develop a short story inspired by what you see. Include a beginning, middle, and end. It doesn’t have to be written down. Choose one group member to share your story. </a:t>
            </a:r>
            <a:r>
              <a:rPr i="1" lang="en" sz="1200">
                <a:solidFill>
                  <a:srgbClr val="333333"/>
                </a:solidFill>
                <a:highlight>
                  <a:srgbClr val="FFFFFF"/>
                </a:highlight>
                <a:latin typeface="Georgia"/>
                <a:ea typeface="Georgia"/>
                <a:cs typeface="Georgia"/>
                <a:sym typeface="Georgia"/>
              </a:rPr>
              <a:t>There is no wrong way to do this activity.</a:t>
            </a:r>
            <a:endParaRPr i="1" sz="1300">
              <a:solidFill>
                <a:schemeClr val="dk2"/>
              </a:solidFill>
              <a:latin typeface="Calibri"/>
              <a:ea typeface="Calibri"/>
              <a:cs typeface="Calibri"/>
              <a:sym typeface="Calibri"/>
            </a:endParaRPr>
          </a:p>
        </p:txBody>
      </p:sp>
      <p:pic>
        <p:nvPicPr>
          <p:cNvPr id="182" name="Google Shape;182;p21"/>
          <p:cNvPicPr preferRelativeResize="0"/>
          <p:nvPr/>
        </p:nvPicPr>
        <p:blipFill>
          <a:blip r:embed="rId3">
            <a:alphaModFix/>
          </a:blip>
          <a:stretch>
            <a:fillRect/>
          </a:stretch>
        </p:blipFill>
        <p:spPr>
          <a:xfrm>
            <a:off x="2366625" y="1794000"/>
            <a:ext cx="4578500" cy="3044700"/>
          </a:xfrm>
          <a:prstGeom prst="rect">
            <a:avLst/>
          </a:prstGeom>
          <a:noFill/>
          <a:ln>
            <a:noFill/>
          </a:ln>
        </p:spPr>
      </p:pic>
      <p:sp>
        <p:nvSpPr>
          <p:cNvPr id="183" name="Google Shape;183;p21"/>
          <p:cNvSpPr txBox="1"/>
          <p:nvPr/>
        </p:nvSpPr>
        <p:spPr>
          <a:xfrm>
            <a:off x="362950" y="2706550"/>
            <a:ext cx="1856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hlink"/>
                </a:solidFill>
                <a:latin typeface="Calibri"/>
                <a:ea typeface="Calibri"/>
                <a:cs typeface="Calibri"/>
                <a:sym typeface="Calibri"/>
                <a:hlinkClick r:id="rId4"/>
              </a:rPr>
              <a:t>"What's Going On In This Picture?</a:t>
            </a:r>
            <a:endParaRPr sz="13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