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</p:sldIdLst>
  <p:sldSz cy="6858000" cx="12192000"/>
  <p:notesSz cx="6858000" cy="12192000"/>
  <p:embeddedFontLst>
    <p:embeddedFont>
      <p:font typeface="Lato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ato-italic.fntdata"/><Relationship Id="rId20" Type="http://schemas.openxmlformats.org/officeDocument/2006/relationships/slide" Target="slides/slide16.xml"/><Relationship Id="rId41" Type="http://schemas.openxmlformats.org/officeDocument/2006/relationships/font" Target="fonts/Lato-boldItalic.fntdata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slide" Target="slides/slide33.xml"/><Relationship Id="rId14" Type="http://schemas.openxmlformats.org/officeDocument/2006/relationships/slide" Target="slides/slide10.xml"/><Relationship Id="rId36" Type="http://schemas.openxmlformats.org/officeDocument/2006/relationships/slide" Target="slides/slide32.xml"/><Relationship Id="rId17" Type="http://schemas.openxmlformats.org/officeDocument/2006/relationships/slide" Target="slides/slide13.xml"/><Relationship Id="rId39" Type="http://schemas.openxmlformats.org/officeDocument/2006/relationships/font" Target="fonts/Lato-bold.fntdata"/><Relationship Id="rId16" Type="http://schemas.openxmlformats.org/officeDocument/2006/relationships/slide" Target="slides/slide12.xml"/><Relationship Id="rId38" Type="http://schemas.openxmlformats.org/officeDocument/2006/relationships/font" Target="fonts/Lato-regular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" name="Google Shape;1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" name="Google Shape;23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" name="Google Shape;26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2" name="Google Shape;28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f043c66b78_1_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0" name="Google Shape;300;g3f043c66b78_1_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g3f043c66b78_1_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0" name="Google Shape;32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f043c66b78_1_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f043c66b78_1_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g3f043c66b78_1_5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f043c66b78_1_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3f043c66b78_1_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g3f043c66b78_1_6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3" name="Google Shape;36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5" name="Google Shape;38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" name="Google Shape;3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9" name="Google Shape;40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8" name="Google Shape;42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7" name="Google Shape;44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4" name="Google Shape;48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5" name="Google Shape;50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9" name="Google Shape;529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4" name="Google Shape;544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1" name="Google Shape;581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9" name="Google Shape;599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2" name="Google Shape;642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3" name="Google Shape;643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043c66b78_1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g3f043c66b78_1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Good </a:t>
            </a:r>
            <a:endParaRPr/>
          </a:p>
        </p:txBody>
      </p:sp>
      <p:sp>
        <p:nvSpPr>
          <p:cNvPr id="53" name="Google Shape;53;g3f043c66b78_1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0" name="Google Shape;660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1" name="Google Shape;661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6" name="Google Shape;686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7" name="Google Shape;707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8" name="Google Shape;728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043c66b78_1_30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" name="Google Shape;74;g3f043c66b78_1_30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g3f043c66b78_1_30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043c66b78_1_3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g3f043c66b78_1_3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Turn and talk </a:t>
            </a:r>
            <a:endParaRPr/>
          </a:p>
        </p:txBody>
      </p:sp>
      <p:sp>
        <p:nvSpPr>
          <p:cNvPr id="111" name="Google Shape;111;g3f043c66b78_1_36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043c66b78_1_3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g3f043c66b78_1_3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3f043c66b78_1_38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Relationship Id="rId4" Type="http://schemas.openxmlformats.org/officeDocument/2006/relationships/hyperlink" Target="https://www.novakeducation.com/blog/udl-vs-di-dinner-party-analogy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58.png"/><Relationship Id="rId5" Type="http://schemas.openxmlformats.org/officeDocument/2006/relationships/image" Target="../media/image5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7.png"/><Relationship Id="rId4" Type="http://schemas.openxmlformats.org/officeDocument/2006/relationships/image" Target="../media/image5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1.png"/><Relationship Id="rId4" Type="http://schemas.openxmlformats.org/officeDocument/2006/relationships/image" Target="../media/image24.png"/><Relationship Id="rId5" Type="http://schemas.openxmlformats.org/officeDocument/2006/relationships/image" Target="../media/image56.png"/><Relationship Id="rId6" Type="http://schemas.openxmlformats.org/officeDocument/2006/relationships/hyperlink" Target="https://docs.google.com/document/d/1dMqD4lU2fFtt4lbT6NN8RTCigMiej8vK/edit?usp=sharing&amp;ouid=116536728872221526708&amp;rtpof=true&amp;sd=true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png"/><Relationship Id="rId4" Type="http://schemas.openxmlformats.org/officeDocument/2006/relationships/hyperlink" Target="mailto:Jennifer.baker@gorhamschools.org" TargetMode="External"/><Relationship Id="rId5" Type="http://schemas.openxmlformats.org/officeDocument/2006/relationships/image" Target="../media/image14.png"/><Relationship Id="rId6" Type="http://schemas.openxmlformats.org/officeDocument/2006/relationships/image" Target="../media/image6.png"/><Relationship Id="rId7" Type="http://schemas.openxmlformats.org/officeDocument/2006/relationships/hyperlink" Target="mailto:Brenna.pagliaro@gorhamschools.org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2.png"/><Relationship Id="rId4" Type="http://schemas.openxmlformats.org/officeDocument/2006/relationships/image" Target="../media/image1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5.png"/><Relationship Id="rId4" Type="http://schemas.openxmlformats.org/officeDocument/2006/relationships/hyperlink" Target="https://drive.google.com/drive/folders/1d67iNZ4bIGU5tw9am6pV_uQhsySHYJt1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png"/><Relationship Id="rId4" Type="http://schemas.openxmlformats.org/officeDocument/2006/relationships/image" Target="../media/image14.png"/><Relationship Id="rId10" Type="http://schemas.openxmlformats.org/officeDocument/2006/relationships/image" Target="../media/image33.png"/><Relationship Id="rId9" Type="http://schemas.openxmlformats.org/officeDocument/2006/relationships/image" Target="../media/image6.png"/><Relationship Id="rId5" Type="http://schemas.openxmlformats.org/officeDocument/2006/relationships/hyperlink" Target="https://docs.google.com/presentation/d/1rEHgbDxjq7FUWNC9Ou8AJUXLW7jxzap4vc6rvotiHyY/edit?usp=sharing" TargetMode="External"/><Relationship Id="rId6" Type="http://schemas.openxmlformats.org/officeDocument/2006/relationships/hyperlink" Target="https://drive.google.com/file/d/1CoDycwnQegsUUSmC1zJWcWrz2OhWgyxi/view?usp=sharing" TargetMode="External"/><Relationship Id="rId7" Type="http://schemas.openxmlformats.org/officeDocument/2006/relationships/hyperlink" Target="https://docs.google.com/document/d/1mhjueIMkaYUBE2-NiAKhI1b-2teo6KOW/edit?usp=sharing&amp;ouid=105584543490604238890&amp;rtpof=true&amp;sd=true" TargetMode="External"/><Relationship Id="rId8" Type="http://schemas.openxmlformats.org/officeDocument/2006/relationships/hyperlink" Target="https://docs.google.com/document/d/1MDa5QynC9D2QfAFr7oVacYGU4xtEjos1mRskynNtwXU/edit?usp=sharing" TargetMode="Externa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6.png"/><Relationship Id="rId4" Type="http://schemas.openxmlformats.org/officeDocument/2006/relationships/image" Target="../media/image5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Relationship Id="rId4" Type="http://schemas.openxmlformats.org/officeDocument/2006/relationships/image" Target="../media/image48.png"/><Relationship Id="rId5" Type="http://schemas.openxmlformats.org/officeDocument/2006/relationships/image" Target="../media/image4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png"/><Relationship Id="rId4" Type="http://schemas.openxmlformats.org/officeDocument/2006/relationships/image" Target="../media/image55.png"/><Relationship Id="rId5" Type="http://schemas.openxmlformats.org/officeDocument/2006/relationships/image" Target="../media/image2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Relationship Id="rId4" Type="http://schemas.openxmlformats.org/officeDocument/2006/relationships/image" Target="../media/image23.png"/><Relationship Id="rId5" Type="http://schemas.openxmlformats.org/officeDocument/2006/relationships/image" Target="../media/image31.png"/><Relationship Id="rId6" Type="http://schemas.openxmlformats.org/officeDocument/2006/relationships/hyperlink" Target="https://docs.google.com/presentation/d/1C_07wRP6pt9fOxpc6OperOsY0wCrOX0f57SyOGHVfeI/edit?usp=shar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F4A2E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8778240" y="-1463040"/>
            <a:ext cx="5029200" cy="5029200"/>
          </a:xfrm>
          <a:prstGeom prst="ellipse">
            <a:avLst/>
          </a:prstGeom>
          <a:solidFill>
            <a:srgbClr val="5C8A54">
              <a:alpha val="2196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4"/>
          <p:cNvSpPr/>
          <p:nvPr/>
        </p:nvSpPr>
        <p:spPr>
          <a:xfrm>
            <a:off x="9692640" y="4023360"/>
            <a:ext cx="3840480" cy="3840480"/>
          </a:xfrm>
          <a:prstGeom prst="ellipse">
            <a:avLst/>
          </a:prstGeom>
          <a:solidFill>
            <a:srgbClr val="A8C79A">
              <a:alpha val="1803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-1463040" y="4846320"/>
            <a:ext cx="3657600" cy="3657600"/>
          </a:xfrm>
          <a:prstGeom prst="ellipse">
            <a:avLst/>
          </a:prstGeom>
          <a:solidFill>
            <a:srgbClr val="5C8A54">
              <a:alpha val="1803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822960" y="822960"/>
            <a:ext cx="640080" cy="64008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2" name="Google Shape;2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9770" y="899770"/>
            <a:ext cx="486461" cy="48646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/>
          <p:nvPr/>
        </p:nvSpPr>
        <p:spPr>
          <a:xfrm>
            <a:off x="822950" y="1606002"/>
            <a:ext cx="9601200" cy="10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1400"/>
              <a:buFont typeface="Calibri"/>
              <a:buNone/>
            </a:pPr>
            <a:r>
              <a:t/>
            </a:r>
            <a:endParaRPr b="1" sz="1800">
              <a:solidFill>
                <a:srgbClr val="A8C79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rPr lang="en-US"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Strong Classroom Routines/Protocols and the What If’s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1400"/>
              <a:buFont typeface="Calibri"/>
              <a:buNone/>
            </a:pPr>
            <a:r>
              <a:t/>
            </a:r>
            <a:endParaRPr b="1" sz="1800">
              <a:solidFill>
                <a:srgbClr val="A8C79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1400"/>
              <a:buFont typeface="Calibri"/>
              <a:buNone/>
            </a:pPr>
            <a:r>
              <a:rPr b="1" i="0" lang="en-US" sz="18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SOCIAL SERVICES &amp; EDUCATION PROFESSIONALS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4"/>
          <p:cNvSpPr/>
          <p:nvPr/>
        </p:nvSpPr>
        <p:spPr>
          <a:xfrm>
            <a:off x="777240" y="2697480"/>
            <a:ext cx="100584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mbria"/>
              <a:buNone/>
            </a:pPr>
            <a:r>
              <a:rPr b="1" i="0" lang="en-US" sz="54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Symposium</a:t>
            </a:r>
            <a:endParaRPr b="0" i="0" sz="5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4"/>
          <p:cNvSpPr/>
          <p:nvPr/>
        </p:nvSpPr>
        <p:spPr>
          <a:xfrm>
            <a:off x="822960" y="3794760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2000"/>
              <a:buFont typeface="Calibri"/>
              <a:buNone/>
            </a:pPr>
            <a:r>
              <a:rPr b="0" i="1" lang="en-US" sz="20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University of New England</a:t>
            </a:r>
            <a:endParaRPr b="0" i="1" sz="2000" u="none" cap="none" strike="noStrike">
              <a:solidFill>
                <a:srgbClr val="A8C79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2000"/>
              <a:buFont typeface="Calibri"/>
              <a:buNone/>
            </a:pPr>
            <a:r>
              <a:t/>
            </a:r>
            <a:endParaRPr i="1" sz="2000">
              <a:solidFill>
                <a:srgbClr val="A8C79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822960" y="4526280"/>
            <a:ext cx="2377440" cy="36576"/>
          </a:xfrm>
          <a:prstGeom prst="rect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822950" y="4709151"/>
            <a:ext cx="82296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Community, Culture, and Collaborative Classroom Practices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28;p4" title="Screenshot 2026-08-12 at 1.21.09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7602" y="670550"/>
            <a:ext cx="2377450" cy="2391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13" name="Google Shape;21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13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PROTOCOL EXAMPLES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3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Lunch &amp; Transitions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3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3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3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3"/>
          <p:cNvSpPr/>
          <p:nvPr/>
        </p:nvSpPr>
        <p:spPr>
          <a:xfrm>
            <a:off x="548640" y="1417320"/>
            <a:ext cx="5486400" cy="4480560"/>
          </a:xfrm>
          <a:prstGeom prst="roundRect">
            <a:avLst>
              <a:gd fmla="val 1633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3"/>
          <p:cNvSpPr/>
          <p:nvPr/>
        </p:nvSpPr>
        <p:spPr>
          <a:xfrm>
            <a:off x="822960" y="1600200"/>
            <a:ext cx="49377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800"/>
              <a:buFont typeface="Cambria"/>
              <a:buNone/>
            </a:pPr>
            <a:r>
              <a:rPr b="1" i="0" lang="en-US" sz="24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Lunch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3"/>
          <p:cNvSpPr/>
          <p:nvPr/>
        </p:nvSpPr>
        <p:spPr>
          <a:xfrm>
            <a:off x="822960" y="2103120"/>
            <a:ext cx="2423160" cy="365760"/>
          </a:xfrm>
          <a:prstGeom prst="rect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3"/>
          <p:cNvSpPr/>
          <p:nvPr/>
        </p:nvSpPr>
        <p:spPr>
          <a:xfrm>
            <a:off x="822960" y="2103120"/>
            <a:ext cx="2423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Expected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3"/>
          <p:cNvSpPr/>
          <p:nvPr/>
        </p:nvSpPr>
        <p:spPr>
          <a:xfrm>
            <a:off x="3337560" y="2103120"/>
            <a:ext cx="2423160" cy="365760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3"/>
          <p:cNvSpPr/>
          <p:nvPr/>
        </p:nvSpPr>
        <p:spPr>
          <a:xfrm>
            <a:off x="3337560" y="2103120"/>
            <a:ext cx="2423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Unexpected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3"/>
          <p:cNvSpPr/>
          <p:nvPr/>
        </p:nvSpPr>
        <p:spPr>
          <a:xfrm>
            <a:off x="822960" y="2606040"/>
            <a:ext cx="2423160" cy="3108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2225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Calm voice with friends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2250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Eating food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2250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Raising hand for help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2250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Cleaning up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2250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Staying in your space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3"/>
          <p:cNvSpPr/>
          <p:nvPr/>
        </p:nvSpPr>
        <p:spPr>
          <a:xfrm>
            <a:off x="3337560" y="2606040"/>
            <a:ext cx="2423160" cy="3108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2225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Yelling / screaming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2250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Getting out of seat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2250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Food fights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2250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Dancing on tables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2250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Slamming the tables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3"/>
          <p:cNvSpPr/>
          <p:nvPr/>
        </p:nvSpPr>
        <p:spPr>
          <a:xfrm>
            <a:off x="6172200" y="1417320"/>
            <a:ext cx="5486400" cy="4480560"/>
          </a:xfrm>
          <a:prstGeom prst="roundRect">
            <a:avLst>
              <a:gd fmla="val 1633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3"/>
          <p:cNvSpPr/>
          <p:nvPr/>
        </p:nvSpPr>
        <p:spPr>
          <a:xfrm>
            <a:off x="6446520" y="1600200"/>
            <a:ext cx="49377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800"/>
              <a:buFont typeface="Cambria"/>
              <a:buNone/>
            </a:pPr>
            <a:r>
              <a:rPr b="1" i="0" lang="en-US" sz="24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Transitions / Hallway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3"/>
          <p:cNvSpPr/>
          <p:nvPr/>
        </p:nvSpPr>
        <p:spPr>
          <a:xfrm>
            <a:off x="6446520" y="2103120"/>
            <a:ext cx="2423160" cy="365760"/>
          </a:xfrm>
          <a:prstGeom prst="rect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13"/>
          <p:cNvSpPr/>
          <p:nvPr/>
        </p:nvSpPr>
        <p:spPr>
          <a:xfrm>
            <a:off x="6446520" y="2103120"/>
            <a:ext cx="2423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Expected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3"/>
          <p:cNvSpPr/>
          <p:nvPr/>
        </p:nvSpPr>
        <p:spPr>
          <a:xfrm>
            <a:off x="8961120" y="2103120"/>
            <a:ext cx="2423160" cy="365760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3"/>
          <p:cNvSpPr/>
          <p:nvPr/>
        </p:nvSpPr>
        <p:spPr>
          <a:xfrm>
            <a:off x="8961120" y="2103120"/>
            <a:ext cx="2423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Unexpected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3"/>
          <p:cNvSpPr/>
          <p:nvPr/>
        </p:nvSpPr>
        <p:spPr>
          <a:xfrm>
            <a:off x="6446520" y="2606040"/>
            <a:ext cx="2423160" cy="3108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2225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Calm body, quiet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2250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Listening to directions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2250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Line up; whole-body listening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2250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Quiet greetings (waving)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2250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Push in chair; stay with group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3"/>
          <p:cNvSpPr/>
          <p:nvPr/>
        </p:nvSpPr>
        <p:spPr>
          <a:xfrm>
            <a:off x="8961120" y="2606040"/>
            <a:ext cx="2423160" cy="3108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2225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Yelling / talking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2250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Cutting in / out of line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2250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Out of control of body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2250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Going into other classrooms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2250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Following own plan, not group’s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4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41" name="Google Shape;24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14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4"/>
          <p:cNvSpPr/>
          <p:nvPr/>
        </p:nvSpPr>
        <p:spPr>
          <a:xfrm>
            <a:off x="1234450" y="566924"/>
            <a:ext cx="104241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UDL &amp; the Dinner Party Analogy  </a:t>
            </a:r>
            <a:endParaRPr b="1" i="0" sz="2800" u="none" cap="none" strike="noStrike">
              <a:solidFill>
                <a:srgbClr val="1F4A2E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u="sng">
                <a:solidFill>
                  <a:srgbClr val="0097A7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https://www.novakeducation.com/blog/udl-vs-di-dinner-party-analogy</a:t>
            </a:r>
            <a:r>
              <a:rPr lang="en-US" sz="1500">
                <a:solidFill>
                  <a:srgbClr val="595959"/>
                </a:solidFill>
              </a:rPr>
              <a:t> </a:t>
            </a:r>
            <a:endParaRPr b="1" sz="2800">
              <a:solidFill>
                <a:srgbClr val="1F4A2E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44" name="Google Shape;244;p14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4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4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4"/>
          <p:cNvSpPr/>
          <p:nvPr/>
        </p:nvSpPr>
        <p:spPr>
          <a:xfrm>
            <a:off x="548640" y="1417320"/>
            <a:ext cx="11064240" cy="1005840"/>
          </a:xfrm>
          <a:prstGeom prst="roundRect">
            <a:avLst>
              <a:gd fmla="val 7273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4"/>
          <p:cNvSpPr/>
          <p:nvPr/>
        </p:nvSpPr>
        <p:spPr>
          <a:xfrm>
            <a:off x="914400" y="1554480"/>
            <a:ext cx="1033272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mbria"/>
              <a:buNone/>
            </a:pPr>
            <a:r>
              <a:rPr b="0" i="1" lang="en-US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If you were hosting a dinner party, what would you do ahead of time so every guest could participate and enjoy themselves?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4"/>
          <p:cNvSpPr/>
          <p:nvPr/>
        </p:nvSpPr>
        <p:spPr>
          <a:xfrm>
            <a:off x="548640" y="2606040"/>
            <a:ext cx="3566160" cy="1417320"/>
          </a:xfrm>
          <a:prstGeom prst="roundRect">
            <a:avLst>
              <a:gd fmla="val 5161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4"/>
          <p:cNvSpPr/>
          <p:nvPr/>
        </p:nvSpPr>
        <p:spPr>
          <a:xfrm>
            <a:off x="749808" y="2734056"/>
            <a:ext cx="3163824" cy="1161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15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What are the “dietary restrictions” in our classrooms we should anticipate rather than react to?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4"/>
          <p:cNvSpPr/>
          <p:nvPr/>
        </p:nvSpPr>
        <p:spPr>
          <a:xfrm>
            <a:off x="4251960" y="2606040"/>
            <a:ext cx="3566160" cy="1417320"/>
          </a:xfrm>
          <a:prstGeom prst="roundRect">
            <a:avLst>
              <a:gd fmla="val 5161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4"/>
          <p:cNvSpPr/>
          <p:nvPr/>
        </p:nvSpPr>
        <p:spPr>
          <a:xfrm>
            <a:off x="4453128" y="2734056"/>
            <a:ext cx="3163800" cy="116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15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How do we offer multiple options without a separate lesson for every learner?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4"/>
          <p:cNvSpPr/>
          <p:nvPr/>
        </p:nvSpPr>
        <p:spPr>
          <a:xfrm>
            <a:off x="7955280" y="2606040"/>
            <a:ext cx="3566160" cy="1417320"/>
          </a:xfrm>
          <a:prstGeom prst="roundRect">
            <a:avLst>
              <a:gd fmla="val 5161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4"/>
          <p:cNvSpPr/>
          <p:nvPr/>
        </p:nvSpPr>
        <p:spPr>
          <a:xfrm>
            <a:off x="8156448" y="2734056"/>
            <a:ext cx="3163824" cy="1161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15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Which parts of our instruction already plan for learner variability?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4"/>
          <p:cNvSpPr/>
          <p:nvPr/>
        </p:nvSpPr>
        <p:spPr>
          <a:xfrm>
            <a:off x="548640" y="4160520"/>
            <a:ext cx="3566160" cy="1417320"/>
          </a:xfrm>
          <a:prstGeom prst="roundRect">
            <a:avLst>
              <a:gd fmla="val 5161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4"/>
          <p:cNvSpPr/>
          <p:nvPr/>
        </p:nvSpPr>
        <p:spPr>
          <a:xfrm>
            <a:off x="749808" y="4288536"/>
            <a:ext cx="3163824" cy="1161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15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Is equity the same as giving everyone the same thing?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4"/>
          <p:cNvSpPr/>
          <p:nvPr/>
        </p:nvSpPr>
        <p:spPr>
          <a:xfrm>
            <a:off x="4251960" y="4160520"/>
            <a:ext cx="3566160" cy="1417320"/>
          </a:xfrm>
          <a:prstGeom prst="roundRect">
            <a:avLst>
              <a:gd fmla="val 5161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4"/>
          <p:cNvSpPr/>
          <p:nvPr/>
        </p:nvSpPr>
        <p:spPr>
          <a:xfrm>
            <a:off x="4453128" y="4288536"/>
            <a:ext cx="3163824" cy="1161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15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When does flexibility improve learning for everyone — not just a few?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4"/>
          <p:cNvSpPr/>
          <p:nvPr/>
        </p:nvSpPr>
        <p:spPr>
          <a:xfrm>
            <a:off x="7955280" y="4160520"/>
            <a:ext cx="3566160" cy="1417320"/>
          </a:xfrm>
          <a:prstGeom prst="roundRect">
            <a:avLst>
              <a:gd fmla="val 5161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4"/>
          <p:cNvSpPr/>
          <p:nvPr/>
        </p:nvSpPr>
        <p:spPr>
          <a:xfrm>
            <a:off x="8156448" y="4288536"/>
            <a:ext cx="3163824" cy="1161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15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What barriers could we remove before students encounter them?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4"/>
          <p:cNvSpPr/>
          <p:nvPr/>
        </p:nvSpPr>
        <p:spPr>
          <a:xfrm>
            <a:off x="548640" y="608076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6B5D"/>
              </a:buClr>
              <a:buSzPts val="900"/>
              <a:buFont typeface="Calibri"/>
              <a:buNone/>
            </a:pPr>
            <a:r>
              <a:rPr b="0" i="1" lang="en-US" sz="900" u="none" cap="none" strike="noStrike">
                <a:solidFill>
                  <a:srgbClr val="5A6B5D"/>
                </a:solidFill>
                <a:latin typeface="Calibri"/>
                <a:ea typeface="Calibri"/>
                <a:cs typeface="Calibri"/>
                <a:sym typeface="Calibri"/>
              </a:rPr>
              <a:t>Reference: novakeducation.com — UDL vs. DI Dinner Party Analogy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5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68" name="Google Shape;26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15"/>
          <p:cNvSpPr/>
          <p:nvPr/>
        </p:nvSpPr>
        <p:spPr>
          <a:xfrm>
            <a:off x="1234450" y="310900"/>
            <a:ext cx="7315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FIRST TWO MONTHS OF SCHOOL &amp; </a:t>
            </a:r>
            <a:r>
              <a:rPr b="1" lang="en-US" sz="1800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OVER AND OVER AND OVER AGAIN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5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Building Community &amp; Setting the Dinner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5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15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5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5"/>
          <p:cNvSpPr/>
          <p:nvPr/>
        </p:nvSpPr>
        <p:spPr>
          <a:xfrm>
            <a:off x="548640" y="1417320"/>
            <a:ext cx="5120640" cy="4480560"/>
          </a:xfrm>
          <a:prstGeom prst="roundRect">
            <a:avLst>
              <a:gd fmla="val 1633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5"/>
          <p:cNvSpPr/>
          <p:nvPr/>
        </p:nvSpPr>
        <p:spPr>
          <a:xfrm>
            <a:off x="868680" y="1645920"/>
            <a:ext cx="45720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700"/>
              <a:buFont typeface="Cambria"/>
              <a:buNone/>
            </a:pPr>
            <a:r>
              <a:rPr b="1" i="0" lang="en-US" sz="24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Getting Started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5"/>
          <p:cNvSpPr/>
          <p:nvPr/>
        </p:nvSpPr>
        <p:spPr>
          <a:xfrm>
            <a:off x="868680" y="2103120"/>
            <a:ext cx="466344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06375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Model examples and resources — pick two a day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Greeting students, check-in, early problem solving together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Teacher-to-student agreements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Share visuals; build the list together as a class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Anchor chart for students to reference and cross off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5"/>
          <p:cNvSpPr/>
          <p:nvPr/>
        </p:nvSpPr>
        <p:spPr>
          <a:xfrm>
            <a:off x="5943600" y="1417320"/>
            <a:ext cx="5669280" cy="4480560"/>
          </a:xfrm>
          <a:prstGeom prst="roundRect">
            <a:avLst>
              <a:gd fmla="val 1633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5"/>
          <p:cNvSpPr/>
          <p:nvPr/>
        </p:nvSpPr>
        <p:spPr>
          <a:xfrm>
            <a:off x="6263640" y="1645920"/>
            <a:ext cx="51206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mbria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Need-to-Know Procedures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5"/>
          <p:cNvSpPr/>
          <p:nvPr/>
        </p:nvSpPr>
        <p:spPr>
          <a:xfrm>
            <a:off x="6263640" y="2103120"/>
            <a:ext cx="512064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12725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Unpacking backpack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2725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Entering the classroom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2725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Morning routine &amp; work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2725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Restroom sign-in / expectations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2725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Transitions &amp; rug time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2725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Whole-body listening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2725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Turn &amp; talk / elbow partner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2725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Flexible seating &amp; table jobs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2725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Noise levels &amp; lining up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2725" lvl="0" marL="177800" marR="0" rtl="0" algn="l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Fire drill &amp; dismissal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6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86" name="Google Shape;28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6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lang="en-US" sz="1800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CADEMIC MINDSET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6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The Learning Pit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6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16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6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6"/>
          <p:cNvSpPr/>
          <p:nvPr/>
        </p:nvSpPr>
        <p:spPr>
          <a:xfrm>
            <a:off x="548640" y="1417320"/>
            <a:ext cx="5943600" cy="4480560"/>
          </a:xfrm>
          <a:prstGeom prst="roundRect">
            <a:avLst>
              <a:gd fmla="val 1633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6"/>
          <p:cNvSpPr/>
          <p:nvPr/>
        </p:nvSpPr>
        <p:spPr>
          <a:xfrm>
            <a:off x="868675" y="1737349"/>
            <a:ext cx="5486400" cy="43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06375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Introduced at the start of the year to build information-processing skills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10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“It’s ok to struggle, make mistakes, and not know the answer — I want you to struggle!”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10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Framed like a muscle: struggle at school is how the brain “works out”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10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Students support each other: “You got this” instead of giving the answer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10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Goal: students feel they belong, their work is valued, and they can succeed even when it’s hard</a:t>
            </a:r>
            <a:endParaRPr b="0" i="0" sz="1800" u="none" cap="none" strike="noStrike">
              <a:solidFill>
                <a:srgbClr val="2E2E2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2E2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16"/>
          <p:cNvSpPr/>
          <p:nvPr/>
        </p:nvSpPr>
        <p:spPr>
          <a:xfrm>
            <a:off x="6720840" y="1417320"/>
            <a:ext cx="4892040" cy="4480560"/>
          </a:xfrm>
          <a:prstGeom prst="roundRect">
            <a:avLst>
              <a:gd fmla="val 1633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6"/>
          <p:cNvSpPr/>
          <p:nvPr/>
        </p:nvSpPr>
        <p:spPr>
          <a:xfrm>
            <a:off x="7040750" y="1546400"/>
            <a:ext cx="4297800" cy="78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mbria"/>
              <a:buNone/>
            </a:pPr>
            <a:r>
              <a:rPr b="1" lang="en-US" sz="24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N</a:t>
            </a:r>
            <a:r>
              <a:rPr b="1" i="0" lang="en-US" sz="24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urturing Academic Mindset by Building…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6"/>
          <p:cNvSpPr/>
          <p:nvPr/>
        </p:nvSpPr>
        <p:spPr>
          <a:xfrm>
            <a:off x="7040875" y="2468875"/>
            <a:ext cx="42978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032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Student self-awareness &amp; self-regulation strategies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177800" marR="0" rtl="0" algn="l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Individual tolerance for productive struggle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177800" marR="0" rtl="0" algn="l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community that welcomes challenges and supports one another through them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6"/>
          <p:cNvSpPr/>
          <p:nvPr/>
        </p:nvSpPr>
        <p:spPr>
          <a:xfrm>
            <a:off x="7040880" y="5212080"/>
            <a:ext cx="42976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1150"/>
              <a:buFont typeface="Calibri"/>
              <a:buNone/>
            </a:pPr>
            <a:r>
              <a:rPr b="0" i="1" lang="en-US" sz="18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Stages: Content → Confused → Frustrated → Try → Working → I made it!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7"/>
          <p:cNvSpPr/>
          <p:nvPr/>
        </p:nvSpPr>
        <p:spPr>
          <a:xfrm>
            <a:off x="502920" y="384048"/>
            <a:ext cx="567000" cy="56700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04" name="Google Shape;30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17"/>
          <p:cNvSpPr/>
          <p:nvPr/>
        </p:nvSpPr>
        <p:spPr>
          <a:xfrm>
            <a:off x="1234440" y="310896"/>
            <a:ext cx="7315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ACADEMIC MINDSET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7"/>
          <p:cNvSpPr/>
          <p:nvPr/>
        </p:nvSpPr>
        <p:spPr>
          <a:xfrm>
            <a:off x="1234440" y="566928"/>
            <a:ext cx="104241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The Learning Pit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7"/>
          <p:cNvSpPr/>
          <p:nvPr/>
        </p:nvSpPr>
        <p:spPr>
          <a:xfrm>
            <a:off x="0" y="6565392"/>
            <a:ext cx="12161400" cy="292500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7"/>
          <p:cNvSpPr/>
          <p:nvPr/>
        </p:nvSpPr>
        <p:spPr>
          <a:xfrm>
            <a:off x="502920" y="6565392"/>
            <a:ext cx="7315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7"/>
          <p:cNvSpPr/>
          <p:nvPr/>
        </p:nvSpPr>
        <p:spPr>
          <a:xfrm>
            <a:off x="11338560" y="6565392"/>
            <a:ext cx="457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17"/>
          <p:cNvSpPr/>
          <p:nvPr/>
        </p:nvSpPr>
        <p:spPr>
          <a:xfrm>
            <a:off x="548640" y="1417320"/>
            <a:ext cx="5943600" cy="4480500"/>
          </a:xfrm>
          <a:prstGeom prst="roundRect">
            <a:avLst>
              <a:gd fmla="val 1633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2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7"/>
          <p:cNvSpPr/>
          <p:nvPr/>
        </p:nvSpPr>
        <p:spPr>
          <a:xfrm>
            <a:off x="868675" y="1737349"/>
            <a:ext cx="5486400" cy="43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2E2E2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2E2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7"/>
          <p:cNvSpPr/>
          <p:nvPr/>
        </p:nvSpPr>
        <p:spPr>
          <a:xfrm>
            <a:off x="6720840" y="1417320"/>
            <a:ext cx="4892100" cy="4480500"/>
          </a:xfrm>
          <a:prstGeom prst="roundRect">
            <a:avLst>
              <a:gd fmla="val 1633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2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17"/>
          <p:cNvSpPr/>
          <p:nvPr/>
        </p:nvSpPr>
        <p:spPr>
          <a:xfrm>
            <a:off x="7040880" y="1691640"/>
            <a:ext cx="42978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Nurturing Academic Mindset by Building…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17"/>
          <p:cNvSpPr/>
          <p:nvPr/>
        </p:nvSpPr>
        <p:spPr>
          <a:xfrm>
            <a:off x="7040880" y="2468880"/>
            <a:ext cx="42978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7"/>
          <p:cNvSpPr/>
          <p:nvPr/>
        </p:nvSpPr>
        <p:spPr>
          <a:xfrm>
            <a:off x="6874800" y="5212075"/>
            <a:ext cx="44640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1150"/>
              <a:buFont typeface="Calibri"/>
              <a:buNone/>
            </a:pPr>
            <a:r>
              <a:t/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6" name="Google Shape;316;p17" title="Screenshot 2026-04-27 at 9.02.58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2350" y="1413175"/>
            <a:ext cx="5412452" cy="434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7" title="Screenshot 2026-04-27 at 9.02.30 AM.png"/>
          <p:cNvPicPr preferRelativeResize="0"/>
          <p:nvPr/>
        </p:nvPicPr>
        <p:blipFill rotWithShape="1">
          <a:blip r:embed="rId5">
            <a:alphaModFix/>
          </a:blip>
          <a:srcRect b="0" l="13134" r="10102" t="0"/>
          <a:stretch/>
        </p:blipFill>
        <p:spPr>
          <a:xfrm>
            <a:off x="6790775" y="2322875"/>
            <a:ext cx="4822174" cy="3492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8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24" name="Google Shape;32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18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GETTING OUT OF THE PIT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18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“Rope Strategies”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18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18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8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18"/>
          <p:cNvSpPr/>
          <p:nvPr/>
        </p:nvSpPr>
        <p:spPr>
          <a:xfrm>
            <a:off x="548640" y="1508760"/>
            <a:ext cx="11064240" cy="658368"/>
          </a:xfrm>
          <a:prstGeom prst="roundRect">
            <a:avLst>
              <a:gd fmla="val 6944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18"/>
          <p:cNvSpPr/>
          <p:nvPr/>
        </p:nvSpPr>
        <p:spPr>
          <a:xfrm>
            <a:off x="822960" y="1508760"/>
            <a:ext cx="35661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250"/>
              <a:buFont typeface="Calibri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Feeling overwhelmed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8"/>
          <p:cNvSpPr/>
          <p:nvPr/>
        </p:nvSpPr>
        <p:spPr>
          <a:xfrm>
            <a:off x="4526280" y="1508760"/>
            <a:ext cx="69037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Take deep breaths, take a break, take a walk, draw, use positive self-talk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8"/>
          <p:cNvSpPr/>
          <p:nvPr/>
        </p:nvSpPr>
        <p:spPr>
          <a:xfrm>
            <a:off x="548640" y="2221992"/>
            <a:ext cx="11064240" cy="658368"/>
          </a:xfrm>
          <a:prstGeom prst="roundRect">
            <a:avLst>
              <a:gd fmla="val 6944" name="adj"/>
            </a:avLst>
          </a:prstGeom>
          <a:solidFill>
            <a:srgbClr val="EDF2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8"/>
          <p:cNvSpPr/>
          <p:nvPr/>
        </p:nvSpPr>
        <p:spPr>
          <a:xfrm>
            <a:off x="822960" y="2221992"/>
            <a:ext cx="35661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250"/>
              <a:buFont typeface="Calibri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Working on an assignment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8"/>
          <p:cNvSpPr/>
          <p:nvPr/>
        </p:nvSpPr>
        <p:spPr>
          <a:xfrm>
            <a:off x="4526280" y="2221992"/>
            <a:ext cx="69037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Ask a teacher, ask a classmate, or reread directions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18"/>
          <p:cNvSpPr/>
          <p:nvPr/>
        </p:nvSpPr>
        <p:spPr>
          <a:xfrm>
            <a:off x="548640" y="2935224"/>
            <a:ext cx="11064240" cy="658368"/>
          </a:xfrm>
          <a:prstGeom prst="roundRect">
            <a:avLst>
              <a:gd fmla="val 6944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18"/>
          <p:cNvSpPr/>
          <p:nvPr/>
        </p:nvSpPr>
        <p:spPr>
          <a:xfrm>
            <a:off x="822960" y="2935224"/>
            <a:ext cx="35661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250"/>
              <a:buFont typeface="Calibri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Struggling with vocabulary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8"/>
          <p:cNvSpPr/>
          <p:nvPr/>
        </p:nvSpPr>
        <p:spPr>
          <a:xfrm>
            <a:off x="4526280" y="2935224"/>
            <a:ext cx="69037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Use context clues, try a similar word, use visuals, or look it up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18"/>
          <p:cNvSpPr/>
          <p:nvPr/>
        </p:nvSpPr>
        <p:spPr>
          <a:xfrm>
            <a:off x="548640" y="3648456"/>
            <a:ext cx="11064240" cy="658368"/>
          </a:xfrm>
          <a:prstGeom prst="roundRect">
            <a:avLst>
              <a:gd fmla="val 6944" name="adj"/>
            </a:avLst>
          </a:prstGeom>
          <a:solidFill>
            <a:srgbClr val="EDF2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18"/>
          <p:cNvSpPr/>
          <p:nvPr/>
        </p:nvSpPr>
        <p:spPr>
          <a:xfrm>
            <a:off x="822960" y="3648456"/>
            <a:ext cx="35661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250"/>
              <a:buFont typeface="Calibri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Struggling with a reading response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8"/>
          <p:cNvSpPr/>
          <p:nvPr/>
        </p:nvSpPr>
        <p:spPr>
          <a:xfrm>
            <a:off x="4526280" y="3648456"/>
            <a:ext cx="69037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Think back to the lesson, use an anchor chart, verbalize ideas first, draw it out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18"/>
          <p:cNvSpPr/>
          <p:nvPr/>
        </p:nvSpPr>
        <p:spPr>
          <a:xfrm>
            <a:off x="548640" y="4361688"/>
            <a:ext cx="11064240" cy="658368"/>
          </a:xfrm>
          <a:prstGeom prst="roundRect">
            <a:avLst>
              <a:gd fmla="val 6944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8"/>
          <p:cNvSpPr/>
          <p:nvPr/>
        </p:nvSpPr>
        <p:spPr>
          <a:xfrm>
            <a:off x="822960" y="4361688"/>
            <a:ext cx="35661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="1" i="0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truggling with comprehension questions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8"/>
          <p:cNvSpPr/>
          <p:nvPr/>
        </p:nvSpPr>
        <p:spPr>
          <a:xfrm>
            <a:off x="4526280" y="4361688"/>
            <a:ext cx="69037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Read the question again; cross out answers that don’t make sense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8"/>
          <p:cNvSpPr/>
          <p:nvPr/>
        </p:nvSpPr>
        <p:spPr>
          <a:xfrm>
            <a:off x="548640" y="5074920"/>
            <a:ext cx="11064240" cy="658368"/>
          </a:xfrm>
          <a:prstGeom prst="roundRect">
            <a:avLst>
              <a:gd fmla="val 6944" name="adj"/>
            </a:avLst>
          </a:prstGeom>
          <a:solidFill>
            <a:srgbClr val="EDF2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18"/>
          <p:cNvSpPr/>
          <p:nvPr/>
        </p:nvSpPr>
        <p:spPr>
          <a:xfrm>
            <a:off x="822960" y="5074920"/>
            <a:ext cx="356616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250"/>
              <a:buFont typeface="Calibri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Struggling with math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8"/>
          <p:cNvSpPr/>
          <p:nvPr/>
        </p:nvSpPr>
        <p:spPr>
          <a:xfrm>
            <a:off x="4526280" y="5074920"/>
            <a:ext cx="69037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Underline key numbers or draw a place-value model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A5C3A"/>
        </a:solid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8575"/>
            <a:ext cx="7476874" cy="6809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19" title="Screenshot 2026-06-22 at 12.15.47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1348" y="2696806"/>
            <a:ext cx="4470651" cy="4055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A5C3A"/>
        </a:solidFill>
      </p:bgPr>
    </p:bg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20"/>
          <p:cNvPicPr preferRelativeResize="0"/>
          <p:nvPr/>
        </p:nvPicPr>
        <p:blipFill rotWithShape="1">
          <a:blip r:embed="rId3">
            <a:alphaModFix/>
          </a:blip>
          <a:srcRect b="5856" l="0" r="0" t="0"/>
          <a:stretch/>
        </p:blipFill>
        <p:spPr>
          <a:xfrm>
            <a:off x="285750" y="255675"/>
            <a:ext cx="11580401" cy="6376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1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67" name="Google Shape;36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21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EARLY PROBLEM SOLVING TOGETHER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21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The Think Sheet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21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21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21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21"/>
          <p:cNvSpPr/>
          <p:nvPr/>
        </p:nvSpPr>
        <p:spPr>
          <a:xfrm>
            <a:off x="548640" y="1417320"/>
            <a:ext cx="5852160" cy="4480560"/>
          </a:xfrm>
          <a:prstGeom prst="roundRect">
            <a:avLst>
              <a:gd fmla="val 1633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21"/>
          <p:cNvSpPr/>
          <p:nvPr/>
        </p:nvSpPr>
        <p:spPr>
          <a:xfrm>
            <a:off x="868680" y="1691640"/>
            <a:ext cx="52120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600"/>
              <a:buFont typeface="Cambria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What it captures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21"/>
          <p:cNvSpPr/>
          <p:nvPr/>
        </p:nvSpPr>
        <p:spPr>
          <a:xfrm>
            <a:off x="868675" y="2148850"/>
            <a:ext cx="5357400" cy="35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06375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Student concerns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Teacher concerns (learning, safety, classmates’ learning)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Who was impacted by the behavior, and how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Next time: what could be done instead (“Plan B” strategies)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Check-in with a teacher tomorrow morning: yes / no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Guardian, student, and teacher signatures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21"/>
          <p:cNvSpPr/>
          <p:nvPr/>
        </p:nvSpPr>
        <p:spPr>
          <a:xfrm>
            <a:off x="6629400" y="1417320"/>
            <a:ext cx="4983480" cy="4480560"/>
          </a:xfrm>
          <a:prstGeom prst="roundRect">
            <a:avLst>
              <a:gd fmla="val 1633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21"/>
          <p:cNvSpPr/>
          <p:nvPr/>
        </p:nvSpPr>
        <p:spPr>
          <a:xfrm>
            <a:off x="6949440" y="1737360"/>
            <a:ext cx="548640" cy="54864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78" name="Google Shape;378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15277" y="1803197"/>
            <a:ext cx="416966" cy="416966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21"/>
          <p:cNvSpPr/>
          <p:nvPr/>
        </p:nvSpPr>
        <p:spPr>
          <a:xfrm>
            <a:off x="7680960" y="1810512"/>
            <a:ext cx="37490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mbri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Every Year Is Different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21"/>
          <p:cNvSpPr/>
          <p:nvPr/>
        </p:nvSpPr>
        <p:spPr>
          <a:xfrm>
            <a:off x="6949440" y="2514600"/>
            <a:ext cx="443484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0955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Expectations and protocols shift with each new group of students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955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Teacher and admin roles work together on the Think Sheet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955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Seek out others’ thoughts on the student as a team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955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Frame what’s needed to support the student as educators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1" name="Google Shape;381;p21" title="Screenshot 2026-07-06 at 12.40.03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71300" y="119675"/>
            <a:ext cx="1871343" cy="2394925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21"/>
          <p:cNvSpPr txBox="1"/>
          <p:nvPr/>
        </p:nvSpPr>
        <p:spPr>
          <a:xfrm>
            <a:off x="7070725" y="16672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hlink"/>
                </a:solidFill>
                <a:hlinkClick r:id="rId6"/>
              </a:rPr>
              <a:t>Copy of Think sheet</a:t>
            </a:r>
            <a:r>
              <a:rPr lang="en-US" sz="2400"/>
              <a:t> </a:t>
            </a:r>
            <a:endParaRPr sz="2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2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89" name="Google Shape;38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22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COLLABORATION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22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Working Together as a Student Support Team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22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22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22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22"/>
          <p:cNvSpPr/>
          <p:nvPr/>
        </p:nvSpPr>
        <p:spPr>
          <a:xfrm>
            <a:off x="548640" y="1554480"/>
            <a:ext cx="11064240" cy="4206240"/>
          </a:xfrm>
          <a:prstGeom prst="roundRect">
            <a:avLst>
              <a:gd fmla="val 1739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22"/>
          <p:cNvSpPr/>
          <p:nvPr/>
        </p:nvSpPr>
        <p:spPr>
          <a:xfrm>
            <a:off x="914400" y="1828800"/>
            <a:ext cx="10332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700"/>
              <a:buFont typeface="Cambria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Why bring in others?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22"/>
          <p:cNvSpPr/>
          <p:nvPr/>
        </p:nvSpPr>
        <p:spPr>
          <a:xfrm>
            <a:off x="914400" y="2331720"/>
            <a:ext cx="1033272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032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It’s important to hear from others — how do you best communicate as a team?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177800" marR="0" rtl="0" algn="l">
              <a:spcBef>
                <a:spcPts val="10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Knowing when it’s time to get together matters as much as who is in the room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177800" marR="0" rtl="0" algn="l">
              <a:spcBef>
                <a:spcPts val="10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Collaborate with any service providers: Mental Health, Speech, OT, and outside providers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22"/>
          <p:cNvSpPr/>
          <p:nvPr/>
        </p:nvSpPr>
        <p:spPr>
          <a:xfrm>
            <a:off x="914400" y="4160520"/>
            <a:ext cx="3520440" cy="1371600"/>
          </a:xfrm>
          <a:prstGeom prst="roundRect">
            <a:avLst>
              <a:gd fmla="val 4667" name="adj"/>
            </a:avLst>
          </a:prstGeom>
          <a:solidFill>
            <a:srgbClr val="EDF2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22"/>
          <p:cNvSpPr/>
          <p:nvPr/>
        </p:nvSpPr>
        <p:spPr>
          <a:xfrm>
            <a:off x="1097280" y="4270248"/>
            <a:ext cx="31546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300"/>
              <a:buFont typeface="Calibri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Teacher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22"/>
          <p:cNvSpPr/>
          <p:nvPr/>
        </p:nvSpPr>
        <p:spPr>
          <a:xfrm>
            <a:off x="1097280" y="4617720"/>
            <a:ext cx="315468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1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Brings daily classroom context and relationship with the student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22"/>
          <p:cNvSpPr/>
          <p:nvPr/>
        </p:nvSpPr>
        <p:spPr>
          <a:xfrm>
            <a:off x="4572000" y="4160520"/>
            <a:ext cx="3520440" cy="1371600"/>
          </a:xfrm>
          <a:prstGeom prst="roundRect">
            <a:avLst>
              <a:gd fmla="val 4667" name="adj"/>
            </a:avLst>
          </a:prstGeom>
          <a:solidFill>
            <a:srgbClr val="EDF2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22"/>
          <p:cNvSpPr/>
          <p:nvPr/>
        </p:nvSpPr>
        <p:spPr>
          <a:xfrm>
            <a:off x="4754880" y="4270248"/>
            <a:ext cx="31546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300"/>
              <a:buFont typeface="Calibri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Admin (as needed)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22"/>
          <p:cNvSpPr/>
          <p:nvPr/>
        </p:nvSpPr>
        <p:spPr>
          <a:xfrm>
            <a:off x="4754880" y="4617720"/>
            <a:ext cx="315468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1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Supports Think-Sheet follow-through and school-wide consistency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22"/>
          <p:cNvSpPr/>
          <p:nvPr/>
        </p:nvSpPr>
        <p:spPr>
          <a:xfrm>
            <a:off x="8229600" y="4160520"/>
            <a:ext cx="3520440" cy="1371600"/>
          </a:xfrm>
          <a:prstGeom prst="roundRect">
            <a:avLst>
              <a:gd fmla="val 4667" name="adj"/>
            </a:avLst>
          </a:prstGeom>
          <a:solidFill>
            <a:srgbClr val="EDF2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22"/>
          <p:cNvSpPr/>
          <p:nvPr/>
        </p:nvSpPr>
        <p:spPr>
          <a:xfrm>
            <a:off x="8412480" y="4270248"/>
            <a:ext cx="31546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300"/>
              <a:buFont typeface="Calibri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Student Team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22"/>
          <p:cNvSpPr/>
          <p:nvPr/>
        </p:nvSpPr>
        <p:spPr>
          <a:xfrm>
            <a:off x="8412480" y="4617720"/>
            <a:ext cx="315468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1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Seeks out others’ thoughts on the student to build a full picture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5" name="Google Shape;3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5"/>
          <p:cNvSpPr/>
          <p:nvPr/>
        </p:nvSpPr>
        <p:spPr>
          <a:xfrm>
            <a:off x="1234450" y="164650"/>
            <a:ext cx="7315200" cy="71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lang="en-US" sz="1800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Social Services and Education Professionals Symposium at the University of New England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5"/>
          <p:cNvSpPr/>
          <p:nvPr/>
        </p:nvSpPr>
        <p:spPr>
          <a:xfrm>
            <a:off x="1234440" y="736128"/>
            <a:ext cx="104241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Who We Are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5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5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5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5"/>
          <p:cNvSpPr/>
          <p:nvPr/>
        </p:nvSpPr>
        <p:spPr>
          <a:xfrm>
            <a:off x="502925" y="1417325"/>
            <a:ext cx="5486400" cy="4480500"/>
          </a:xfrm>
          <a:prstGeom prst="roundRect">
            <a:avLst>
              <a:gd fmla="val 1633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2A5C3A"/>
                </a:solidFill>
              </a:rPr>
              <a:t>Assistant Principal K-5 Village School</a:t>
            </a:r>
            <a:endParaRPr b="1" sz="2000">
              <a:solidFill>
                <a:srgbClr val="2A5C3A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rgbClr val="2A5C3A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2A5C3A"/>
                </a:solidFill>
              </a:rPr>
              <a:t>LCPC and Pre-k -12 School Counselor, Safety Care </a:t>
            </a:r>
            <a:r>
              <a:rPr b="1" lang="en-US" sz="2000">
                <a:solidFill>
                  <a:srgbClr val="2A5C3A"/>
                </a:solidFill>
              </a:rPr>
              <a:t>Trainer</a:t>
            </a:r>
            <a:r>
              <a:rPr b="1" lang="en-US" sz="2000">
                <a:solidFill>
                  <a:srgbClr val="2A5C3A"/>
                </a:solidFill>
              </a:rPr>
              <a:t> 10 years</a:t>
            </a:r>
            <a:endParaRPr b="1" sz="2000">
              <a:solidFill>
                <a:srgbClr val="2A5C3A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rgbClr val="2A5C3A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hlink"/>
                </a:solidFill>
                <a:hlinkClick r:id="rId4"/>
              </a:rPr>
              <a:t>Jennifer.baker@gorhamschools.org</a:t>
            </a:r>
            <a:endParaRPr b="1" sz="2000">
              <a:solidFill>
                <a:srgbClr val="2A5C3A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rgbClr val="2A5C3A"/>
                </a:solidFill>
              </a:rPr>
              <a:t>207-222-1285</a:t>
            </a:r>
            <a:endParaRPr b="1" sz="2000">
              <a:solidFill>
                <a:srgbClr val="2A5C3A"/>
              </a:solidFill>
            </a:endParaRPr>
          </a:p>
        </p:txBody>
      </p:sp>
      <p:sp>
        <p:nvSpPr>
          <p:cNvPr id="42" name="Google Shape;42;p5"/>
          <p:cNvSpPr/>
          <p:nvPr/>
        </p:nvSpPr>
        <p:spPr>
          <a:xfrm>
            <a:off x="868680" y="1737360"/>
            <a:ext cx="548640" cy="548640"/>
          </a:xfrm>
          <a:prstGeom prst="ellipse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3" name="Google Shape;43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4517" y="1803197"/>
            <a:ext cx="416966" cy="416966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5"/>
          <p:cNvSpPr/>
          <p:nvPr/>
        </p:nvSpPr>
        <p:spPr>
          <a:xfrm>
            <a:off x="1600200" y="1810428"/>
            <a:ext cx="42063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700"/>
              <a:buFont typeface="Cambria"/>
              <a:buNone/>
            </a:pPr>
            <a:r>
              <a:rPr b="1" lang="en-US" sz="24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Jennifer Sinskie Baker</a:t>
            </a:r>
            <a:endParaRPr b="1" i="0" sz="2400" u="none" cap="none" strike="noStrike">
              <a:solidFill>
                <a:srgbClr val="2A5C3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5"/>
          <p:cNvSpPr/>
          <p:nvPr/>
        </p:nvSpPr>
        <p:spPr>
          <a:xfrm>
            <a:off x="6309360" y="1417320"/>
            <a:ext cx="5303520" cy="4480560"/>
          </a:xfrm>
          <a:prstGeom prst="roundRect">
            <a:avLst>
              <a:gd fmla="val 1633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5"/>
          <p:cNvSpPr/>
          <p:nvPr/>
        </p:nvSpPr>
        <p:spPr>
          <a:xfrm>
            <a:off x="6629400" y="1737360"/>
            <a:ext cx="548640" cy="54864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7" name="Google Shape;47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95237" y="1803197"/>
            <a:ext cx="416966" cy="416966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5"/>
          <p:cNvSpPr/>
          <p:nvPr/>
        </p:nvSpPr>
        <p:spPr>
          <a:xfrm>
            <a:off x="7360920" y="1810512"/>
            <a:ext cx="4023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mbria"/>
              <a:buNone/>
            </a:pPr>
            <a:r>
              <a:rPr b="1" lang="en-US" sz="24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Brenna Pagliaro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5"/>
          <p:cNvSpPr/>
          <p:nvPr/>
        </p:nvSpPr>
        <p:spPr>
          <a:xfrm>
            <a:off x="6629400" y="2514600"/>
            <a:ext cx="470916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</a:rPr>
              <a:t>5th </a:t>
            </a:r>
            <a:r>
              <a:rPr b="1" lang="en-US" sz="2000">
                <a:solidFill>
                  <a:schemeClr val="lt1"/>
                </a:solidFill>
              </a:rPr>
              <a:t>grade</a:t>
            </a:r>
            <a:r>
              <a:rPr b="1" lang="en-US" sz="2000">
                <a:solidFill>
                  <a:schemeClr val="lt1"/>
                </a:solidFill>
              </a:rPr>
              <a:t> teacher, Village School </a:t>
            </a:r>
            <a:endParaRPr b="1" sz="2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rgbClr val="2A5C3A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rgbClr val="2A5C3A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 u="sng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Brenna.Pagliaro@gorhamschools.org</a:t>
            </a:r>
            <a:r>
              <a:rPr b="1" lang="en-US" sz="2000">
                <a:solidFill>
                  <a:srgbClr val="FFFFFF"/>
                </a:solidFill>
              </a:rPr>
              <a:t> </a:t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rgbClr val="FFFFFF"/>
                </a:solidFill>
              </a:rPr>
              <a:t>Lexie Caddell, Transitions Teacher Village School</a:t>
            </a:r>
            <a:endParaRPr b="1" sz="2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F4A2E"/>
        </a:solidFill>
      </p:bgPr>
    </p:bg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3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13" name="Google Shape;41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23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F6F5EF"/>
                </a:solidFill>
                <a:latin typeface="Calibri"/>
                <a:ea typeface="Calibri"/>
                <a:cs typeface="Calibri"/>
                <a:sym typeface="Calibri"/>
              </a:rPr>
              <a:t>FACING THE HARD MOMENTS</a:t>
            </a:r>
            <a:endParaRPr b="0" i="0" sz="1800" u="none" cap="none" strike="noStrike">
              <a:solidFill>
                <a:srgbClr val="F6F5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23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“What Ifs” &amp; De-Escalation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23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23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23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23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23"/>
          <p:cNvSpPr/>
          <p:nvPr/>
        </p:nvSpPr>
        <p:spPr>
          <a:xfrm>
            <a:off x="548640" y="1417320"/>
            <a:ext cx="5394960" cy="4480560"/>
          </a:xfrm>
          <a:prstGeom prst="roundRect">
            <a:avLst>
              <a:gd fmla="val 1633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23"/>
          <p:cNvSpPr/>
          <p:nvPr/>
        </p:nvSpPr>
        <p:spPr>
          <a:xfrm>
            <a:off x="868680" y="1691640"/>
            <a:ext cx="484632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400"/>
              <a:buFont typeface="Calibri"/>
              <a:buNone/>
            </a:pPr>
            <a:r>
              <a:rPr b="0" i="1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It’s ok to struggle — to be in the learning pit — which means we sometimes need help de-escalating.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23"/>
          <p:cNvSpPr/>
          <p:nvPr/>
        </p:nvSpPr>
        <p:spPr>
          <a:xfrm>
            <a:off x="868680" y="2788920"/>
            <a:ext cx="4846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6B5D"/>
              </a:buClr>
              <a:buSzPts val="1300"/>
              <a:buFont typeface="Calibri"/>
              <a:buNone/>
            </a:pPr>
            <a:r>
              <a:rPr b="1" i="0" lang="en-US" sz="1800" u="none" cap="none" strike="noStrike">
                <a:solidFill>
                  <a:srgbClr val="5A6B5D"/>
                </a:solidFill>
                <a:latin typeface="Calibri"/>
                <a:ea typeface="Calibri"/>
                <a:cs typeface="Calibri"/>
                <a:sym typeface="Calibri"/>
              </a:rPr>
              <a:t>Scenarios educators face: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23"/>
          <p:cNvSpPr/>
          <p:nvPr/>
        </p:nvSpPr>
        <p:spPr>
          <a:xfrm>
            <a:off x="868680" y="3154680"/>
            <a:ext cx="4846320" cy="2651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0955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A student says “no”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955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Not coming to school; poor hygiene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955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Crying or screaming in class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955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Asking to go to the bathroom over and over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955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Yelling in class or at others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23"/>
          <p:cNvSpPr/>
          <p:nvPr/>
        </p:nvSpPr>
        <p:spPr>
          <a:xfrm>
            <a:off x="6172200" y="1417320"/>
            <a:ext cx="5440680" cy="4480560"/>
          </a:xfrm>
          <a:prstGeom prst="roundRect">
            <a:avLst>
              <a:gd fmla="val 1633" name="adj"/>
            </a:avLst>
          </a:prstGeom>
          <a:solidFill>
            <a:srgbClr val="2A5C3A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23"/>
          <p:cNvSpPr/>
          <p:nvPr/>
        </p:nvSpPr>
        <p:spPr>
          <a:xfrm>
            <a:off x="6492240" y="3063240"/>
            <a:ext cx="484632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mbria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What does de-escalation look like to you?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4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32" name="Google Shape;43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24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IN THE MOMENT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24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Your Nervous System &amp; Helpful Scripts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24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24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24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24"/>
          <p:cNvSpPr/>
          <p:nvPr/>
        </p:nvSpPr>
        <p:spPr>
          <a:xfrm>
            <a:off x="548640" y="1417320"/>
            <a:ext cx="5394960" cy="4480560"/>
          </a:xfrm>
          <a:prstGeom prst="roundRect">
            <a:avLst>
              <a:gd fmla="val 1633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24"/>
          <p:cNvSpPr/>
          <p:nvPr/>
        </p:nvSpPr>
        <p:spPr>
          <a:xfrm>
            <a:off x="868680" y="1691640"/>
            <a:ext cx="48463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400"/>
              <a:buFont typeface="Calibri"/>
              <a:buNone/>
            </a:pPr>
            <a:r>
              <a:rPr b="0" i="1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It’s not a weakness — it’s your nervous system trying to protect you.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24"/>
          <p:cNvSpPr/>
          <p:nvPr/>
        </p:nvSpPr>
        <p:spPr>
          <a:xfrm>
            <a:off x="868680" y="2377440"/>
            <a:ext cx="4846320" cy="2011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5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When a student says “no,” notice what happens in your body — and what meaning you place on the moment (“I’ve lost control,” “They don’t respect me”). That stress response can lead to Snap, Shut Down, or Accommodate</a:t>
            </a:r>
            <a:r>
              <a:rPr b="0" i="0" lang="en-US" sz="125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24"/>
          <p:cNvSpPr/>
          <p:nvPr/>
        </p:nvSpPr>
        <p:spPr>
          <a:xfrm>
            <a:off x="868680" y="4572000"/>
            <a:ext cx="4846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6B5D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5A6B5D"/>
                </a:solidFill>
                <a:latin typeface="Calibri"/>
                <a:ea typeface="Calibri"/>
                <a:cs typeface="Calibri"/>
                <a:sym typeface="Calibri"/>
              </a:rPr>
              <a:t>Holding the emotional system for a whole class is a lot.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24"/>
          <p:cNvSpPr/>
          <p:nvPr/>
        </p:nvSpPr>
        <p:spPr>
          <a:xfrm>
            <a:off x="6172200" y="1417320"/>
            <a:ext cx="5440680" cy="4480560"/>
          </a:xfrm>
          <a:prstGeom prst="roundRect">
            <a:avLst>
              <a:gd fmla="val 1633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24"/>
          <p:cNvSpPr/>
          <p:nvPr/>
        </p:nvSpPr>
        <p:spPr>
          <a:xfrm>
            <a:off x="6492240" y="1691640"/>
            <a:ext cx="4846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mbria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</a:t>
            </a:r>
            <a:r>
              <a:rPr b="1" i="0" lang="en-US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cripts &amp; Prompt Phrases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24"/>
          <p:cNvSpPr/>
          <p:nvPr/>
        </p:nvSpPr>
        <p:spPr>
          <a:xfrm>
            <a:off x="6492240" y="2240280"/>
            <a:ext cx="4846320" cy="3474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9685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“I can see you’re not ready to talk. We’ll come back to this.”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6850" lvl="0" marL="177800" marR="0" rtl="0" algn="l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“Let’s take a moment to reset, then talk.”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6850" lvl="0" marL="177800" marR="0" rtl="0" algn="l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“Let’s pick this up in five minutes when we’re both calm.”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6850" lvl="0" marL="177800" marR="0" rtl="0" algn="l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“You’ve got some choices. I’ll give you space to think.”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5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51" name="Google Shape;45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25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GUIDING PRINCIPLES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25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De-Escalation Goals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25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25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25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25"/>
          <p:cNvSpPr/>
          <p:nvPr/>
        </p:nvSpPr>
        <p:spPr>
          <a:xfrm>
            <a:off x="548640" y="1691640"/>
            <a:ext cx="2103120" cy="4206240"/>
          </a:xfrm>
          <a:prstGeom prst="roundRect">
            <a:avLst>
              <a:gd fmla="val 3478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25"/>
          <p:cNvSpPr/>
          <p:nvPr/>
        </p:nvSpPr>
        <p:spPr>
          <a:xfrm>
            <a:off x="1348740" y="1965960"/>
            <a:ext cx="502920" cy="50292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59" name="Google Shape;459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9090" y="2026310"/>
            <a:ext cx="382219" cy="382219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25"/>
          <p:cNvSpPr/>
          <p:nvPr/>
        </p:nvSpPr>
        <p:spPr>
          <a:xfrm>
            <a:off x="685800" y="2651760"/>
            <a:ext cx="1828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Honesty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25"/>
          <p:cNvSpPr/>
          <p:nvPr/>
        </p:nvSpPr>
        <p:spPr>
          <a:xfrm>
            <a:off x="731520" y="3108960"/>
            <a:ext cx="1737360" cy="2651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1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Maintain transparency and clear communication to foster trust.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25"/>
          <p:cNvSpPr/>
          <p:nvPr/>
        </p:nvSpPr>
        <p:spPr>
          <a:xfrm>
            <a:off x="2834640" y="1691640"/>
            <a:ext cx="2103120" cy="4206240"/>
          </a:xfrm>
          <a:prstGeom prst="roundRect">
            <a:avLst>
              <a:gd fmla="val 3478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25"/>
          <p:cNvSpPr/>
          <p:nvPr/>
        </p:nvSpPr>
        <p:spPr>
          <a:xfrm>
            <a:off x="3634740" y="1965960"/>
            <a:ext cx="502920" cy="502920"/>
          </a:xfrm>
          <a:prstGeom prst="ellipse">
            <a:avLst/>
          </a:prstGeom>
          <a:solidFill>
            <a:srgbClr val="A8C79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64" name="Google Shape;464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95090" y="2026310"/>
            <a:ext cx="382219" cy="382219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25"/>
          <p:cNvSpPr/>
          <p:nvPr/>
        </p:nvSpPr>
        <p:spPr>
          <a:xfrm>
            <a:off x="2971800" y="2651760"/>
            <a:ext cx="1828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Compassion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25"/>
          <p:cNvSpPr/>
          <p:nvPr/>
        </p:nvSpPr>
        <p:spPr>
          <a:xfrm>
            <a:off x="3017520" y="3108960"/>
            <a:ext cx="1737360" cy="2651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7EFE2"/>
              </a:buClr>
              <a:buSzPts val="1100"/>
              <a:buFont typeface="Calibri"/>
              <a:buNone/>
            </a:pPr>
            <a:r>
              <a:rPr b="0" i="0" lang="en-US" sz="1800" u="none" cap="none" strike="noStrike">
                <a:solidFill>
                  <a:srgbClr val="E7EFE2"/>
                </a:solidFill>
                <a:latin typeface="Calibri"/>
                <a:ea typeface="Calibri"/>
                <a:cs typeface="Calibri"/>
                <a:sym typeface="Calibri"/>
              </a:rPr>
              <a:t>Approach students from understanding to foster a supportive environment to thrive.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25"/>
          <p:cNvSpPr/>
          <p:nvPr/>
        </p:nvSpPr>
        <p:spPr>
          <a:xfrm>
            <a:off x="5120640" y="1691640"/>
            <a:ext cx="2103120" cy="4206240"/>
          </a:xfrm>
          <a:prstGeom prst="roundRect">
            <a:avLst>
              <a:gd fmla="val 3478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25"/>
          <p:cNvSpPr/>
          <p:nvPr/>
        </p:nvSpPr>
        <p:spPr>
          <a:xfrm>
            <a:off x="5920740" y="1965960"/>
            <a:ext cx="502920" cy="50292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69" name="Google Shape;469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81090" y="2026310"/>
            <a:ext cx="382219" cy="382219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25"/>
          <p:cNvSpPr/>
          <p:nvPr/>
        </p:nvSpPr>
        <p:spPr>
          <a:xfrm>
            <a:off x="5257800" y="2651760"/>
            <a:ext cx="1828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Responsibility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25"/>
          <p:cNvSpPr/>
          <p:nvPr/>
        </p:nvSpPr>
        <p:spPr>
          <a:xfrm>
            <a:off x="5303520" y="3108960"/>
            <a:ext cx="1737360" cy="2651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1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Keep the agitated student, staff, and peers safe; teach emotional regulation.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25"/>
          <p:cNvSpPr/>
          <p:nvPr/>
        </p:nvSpPr>
        <p:spPr>
          <a:xfrm>
            <a:off x="7406640" y="1691640"/>
            <a:ext cx="2103120" cy="4206240"/>
          </a:xfrm>
          <a:prstGeom prst="roundRect">
            <a:avLst>
              <a:gd fmla="val 3478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25"/>
          <p:cNvSpPr/>
          <p:nvPr/>
        </p:nvSpPr>
        <p:spPr>
          <a:xfrm>
            <a:off x="8206740" y="1965960"/>
            <a:ext cx="502920" cy="502920"/>
          </a:xfrm>
          <a:prstGeom prst="ellipse">
            <a:avLst/>
          </a:prstGeom>
          <a:solidFill>
            <a:srgbClr val="A8C79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74" name="Google Shape;474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67090" y="2026310"/>
            <a:ext cx="382219" cy="382219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25"/>
          <p:cNvSpPr/>
          <p:nvPr/>
        </p:nvSpPr>
        <p:spPr>
          <a:xfrm>
            <a:off x="7543800" y="2651760"/>
            <a:ext cx="1828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Respect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25"/>
          <p:cNvSpPr/>
          <p:nvPr/>
        </p:nvSpPr>
        <p:spPr>
          <a:xfrm>
            <a:off x="7589520" y="3108960"/>
            <a:ext cx="1737360" cy="2651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7EFE2"/>
              </a:buClr>
              <a:buSzPts val="1100"/>
              <a:buFont typeface="Calibri"/>
              <a:buNone/>
            </a:pPr>
            <a:r>
              <a:rPr b="0" i="0" lang="en-US" sz="1800" u="none" cap="none" strike="noStrike">
                <a:solidFill>
                  <a:srgbClr val="E7EFE2"/>
                </a:solidFill>
                <a:latin typeface="Calibri"/>
                <a:ea typeface="Calibri"/>
                <a:cs typeface="Calibri"/>
                <a:sym typeface="Calibri"/>
              </a:rPr>
              <a:t>Preserve the student’s dignity and privacy.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25"/>
          <p:cNvSpPr/>
          <p:nvPr/>
        </p:nvSpPr>
        <p:spPr>
          <a:xfrm>
            <a:off x="9692640" y="1691640"/>
            <a:ext cx="2103120" cy="4206240"/>
          </a:xfrm>
          <a:prstGeom prst="roundRect">
            <a:avLst>
              <a:gd fmla="val 3478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25"/>
          <p:cNvSpPr/>
          <p:nvPr/>
        </p:nvSpPr>
        <p:spPr>
          <a:xfrm>
            <a:off x="10492740" y="1965960"/>
            <a:ext cx="502920" cy="50292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79" name="Google Shape;479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53090" y="2026310"/>
            <a:ext cx="382219" cy="382219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25"/>
          <p:cNvSpPr/>
          <p:nvPr/>
        </p:nvSpPr>
        <p:spPr>
          <a:xfrm>
            <a:off x="9829800" y="2651760"/>
            <a:ext cx="1828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Courage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25"/>
          <p:cNvSpPr/>
          <p:nvPr/>
        </p:nvSpPr>
        <p:spPr>
          <a:xfrm>
            <a:off x="9875520" y="3108960"/>
            <a:ext cx="1737360" cy="2651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1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Have courage to ask for help, ask questions, and make mistakes.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26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88" name="Google Shape;48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26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FRAMEWORK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26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Three Categories of Behavior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26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26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26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16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26"/>
          <p:cNvSpPr/>
          <p:nvPr/>
        </p:nvSpPr>
        <p:spPr>
          <a:xfrm>
            <a:off x="548640" y="1691640"/>
            <a:ext cx="3611880" cy="4206240"/>
          </a:xfrm>
          <a:prstGeom prst="roundRect">
            <a:avLst>
              <a:gd fmla="val 2025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26"/>
          <p:cNvSpPr/>
          <p:nvPr/>
        </p:nvSpPr>
        <p:spPr>
          <a:xfrm>
            <a:off x="822960" y="1965960"/>
            <a:ext cx="3063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Dangerous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26"/>
          <p:cNvSpPr/>
          <p:nvPr/>
        </p:nvSpPr>
        <p:spPr>
          <a:xfrm>
            <a:off x="822960" y="2606040"/>
            <a:ext cx="3063240" cy="3017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Difficult to manage; may interfere with the student’s learning or others’. Includes aggression, self-injury, or behavior that deviates from social norms.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26"/>
          <p:cNvSpPr/>
          <p:nvPr/>
        </p:nvSpPr>
        <p:spPr>
          <a:xfrm>
            <a:off x="4297680" y="1691640"/>
            <a:ext cx="3611880" cy="4206240"/>
          </a:xfrm>
          <a:prstGeom prst="roundRect">
            <a:avLst>
              <a:gd fmla="val 2025" name="adj"/>
            </a:avLst>
          </a:prstGeom>
          <a:solidFill>
            <a:srgbClr val="5C8A54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26"/>
          <p:cNvSpPr/>
          <p:nvPr/>
        </p:nvSpPr>
        <p:spPr>
          <a:xfrm>
            <a:off x="4572000" y="1965960"/>
            <a:ext cx="3063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Disruptive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26"/>
          <p:cNvSpPr/>
          <p:nvPr/>
        </p:nvSpPr>
        <p:spPr>
          <a:xfrm>
            <a:off x="4572000" y="2606040"/>
            <a:ext cx="3063240" cy="3017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Interrupts the normal flow of activities, causing disturbance in the classroom or learning environment.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26"/>
          <p:cNvSpPr/>
          <p:nvPr/>
        </p:nvSpPr>
        <p:spPr>
          <a:xfrm>
            <a:off x="8046720" y="1691640"/>
            <a:ext cx="3611880" cy="4206240"/>
          </a:xfrm>
          <a:prstGeom prst="roundRect">
            <a:avLst>
              <a:gd fmla="val 2025" name="adj"/>
            </a:avLst>
          </a:prstGeom>
          <a:solidFill>
            <a:srgbClr val="7EA36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26"/>
          <p:cNvSpPr/>
          <p:nvPr/>
        </p:nvSpPr>
        <p:spPr>
          <a:xfrm>
            <a:off x="8321040" y="1965960"/>
            <a:ext cx="3063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mbria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Inconvenient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26"/>
          <p:cNvSpPr/>
          <p:nvPr/>
        </p:nvSpPr>
        <p:spPr>
          <a:xfrm>
            <a:off x="8321040" y="2606040"/>
            <a:ext cx="3063240" cy="3017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Inappropriate or unwanted in a specific setting; may disrupt the individual student’s learning, but not the entire environment.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7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09" name="Google Shape;50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27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FRAMEWORK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27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Examples of Behaviors by Severity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27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27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27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17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27"/>
          <p:cNvSpPr/>
          <p:nvPr/>
        </p:nvSpPr>
        <p:spPr>
          <a:xfrm>
            <a:off x="548640" y="1508760"/>
            <a:ext cx="11064240" cy="1417320"/>
          </a:xfrm>
          <a:prstGeom prst="roundRect">
            <a:avLst>
              <a:gd fmla="val 3871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27"/>
          <p:cNvSpPr/>
          <p:nvPr/>
        </p:nvSpPr>
        <p:spPr>
          <a:xfrm>
            <a:off x="822960" y="1645920"/>
            <a:ext cx="228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Disruptive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27"/>
          <p:cNvSpPr/>
          <p:nvPr/>
        </p:nvSpPr>
        <p:spPr>
          <a:xfrm>
            <a:off x="3200400" y="1645920"/>
            <a:ext cx="265176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150"/>
              <a:buFont typeface="Calibri"/>
              <a:buNone/>
            </a:pPr>
            <a:r>
              <a:rPr b="0" i="1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Interfere with learning and functioning, but not directly harmful.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27"/>
          <p:cNvSpPr/>
          <p:nvPr/>
        </p:nvSpPr>
        <p:spPr>
          <a:xfrm>
            <a:off x="5989320" y="1645920"/>
            <a:ext cx="539496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150"/>
              <a:buFont typeface="Calibri"/>
              <a:buNone/>
            </a:pPr>
            <a:r>
              <a:rPr b="0" i="0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Swearing, teasing, door slamming, repetitive questions, hiding, making noises, pacing, throwing items (not targeted)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27"/>
          <p:cNvSpPr/>
          <p:nvPr/>
        </p:nvSpPr>
        <p:spPr>
          <a:xfrm>
            <a:off x="548640" y="3063240"/>
            <a:ext cx="11064240" cy="1417320"/>
          </a:xfrm>
          <a:prstGeom prst="roundRect">
            <a:avLst>
              <a:gd fmla="val 3871" name="adj"/>
            </a:avLst>
          </a:prstGeom>
          <a:solidFill>
            <a:srgbClr val="EDF2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27"/>
          <p:cNvSpPr/>
          <p:nvPr/>
        </p:nvSpPr>
        <p:spPr>
          <a:xfrm>
            <a:off x="822960" y="3200400"/>
            <a:ext cx="228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Dangerous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27"/>
          <p:cNvSpPr/>
          <p:nvPr/>
        </p:nvSpPr>
        <p:spPr>
          <a:xfrm>
            <a:off x="3200400" y="3200400"/>
            <a:ext cx="265176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150"/>
              <a:buFont typeface="Calibri"/>
              <a:buNone/>
            </a:pPr>
            <a:r>
              <a:rPr b="0" i="1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Potentially harmful.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27"/>
          <p:cNvSpPr/>
          <p:nvPr/>
        </p:nvSpPr>
        <p:spPr>
          <a:xfrm>
            <a:off x="5989320" y="3200400"/>
            <a:ext cx="539496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150"/>
              <a:buFont typeface="Calibri"/>
              <a:buNone/>
            </a:pPr>
            <a:r>
              <a:rPr b="0" i="0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Scratching, slapping, biting, running away, pushing, hitting, throwing items (targeted)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27"/>
          <p:cNvSpPr/>
          <p:nvPr/>
        </p:nvSpPr>
        <p:spPr>
          <a:xfrm>
            <a:off x="548640" y="4617720"/>
            <a:ext cx="11064240" cy="1417320"/>
          </a:xfrm>
          <a:prstGeom prst="roundRect">
            <a:avLst>
              <a:gd fmla="val 3871" name="adj"/>
            </a:avLst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27"/>
          <p:cNvSpPr/>
          <p:nvPr/>
        </p:nvSpPr>
        <p:spPr>
          <a:xfrm>
            <a:off x="822960" y="4754880"/>
            <a:ext cx="228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Very Dangerous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27"/>
          <p:cNvSpPr/>
          <p:nvPr/>
        </p:nvSpPr>
        <p:spPr>
          <a:xfrm>
            <a:off x="3200400" y="4754880"/>
            <a:ext cx="265176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1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Significant likelihood of causing serious, potentially lethal harm.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27"/>
          <p:cNvSpPr/>
          <p:nvPr/>
        </p:nvSpPr>
        <p:spPr>
          <a:xfrm>
            <a:off x="5989320" y="4754880"/>
            <a:ext cx="539496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Using dangerous weapons, suicide attempts, forceful head-banging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F4A2E"/>
        </a:solidFill>
      </p:bgPr>
    </p:bg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8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33" name="Google Shape;53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28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F6F5EF"/>
                </a:solidFill>
                <a:latin typeface="Calibri"/>
                <a:ea typeface="Calibri"/>
                <a:cs typeface="Calibri"/>
                <a:sym typeface="Calibri"/>
              </a:rPr>
              <a:t>DEFINITION</a:t>
            </a:r>
            <a:endParaRPr b="0" i="0" sz="1800" u="none" cap="none" strike="noStrike">
              <a:solidFill>
                <a:srgbClr val="F6F5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28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What Is De-Escalation?</a:t>
            </a:r>
            <a:endParaRPr b="0" i="0" sz="2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28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28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28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18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28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28"/>
          <p:cNvSpPr/>
          <p:nvPr/>
        </p:nvSpPr>
        <p:spPr>
          <a:xfrm>
            <a:off x="2194560" y="1828800"/>
            <a:ext cx="7772400" cy="3566160"/>
          </a:xfrm>
          <a:prstGeom prst="roundRect">
            <a:avLst>
              <a:gd fmla="val 2051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28"/>
          <p:cNvSpPr/>
          <p:nvPr/>
        </p:nvSpPr>
        <p:spPr>
          <a:xfrm>
            <a:off x="2514600" y="2148840"/>
            <a:ext cx="7132320" cy="3017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905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De-escalation is a “calming” procedure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177800" marR="0" rtl="0" algn="l">
              <a:spcBef>
                <a:spcPts val="18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It involves moving from a state of heightened emotion back to a state of calm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177800" marR="0" rtl="0" algn="l">
              <a:spcBef>
                <a:spcPts val="18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This calm state can be seen as a return to how the student “typically” presents — their “baseline”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29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48" name="Google Shape;548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29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STAYING REGULATED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29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Calm Adult Behaviors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29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29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29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19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29"/>
          <p:cNvSpPr/>
          <p:nvPr/>
        </p:nvSpPr>
        <p:spPr>
          <a:xfrm>
            <a:off x="548640" y="1691640"/>
            <a:ext cx="3520440" cy="2103120"/>
          </a:xfrm>
          <a:prstGeom prst="roundRect">
            <a:avLst>
              <a:gd fmla="val 3478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" name="Google Shape;555;p29"/>
          <p:cNvSpPr/>
          <p:nvPr/>
        </p:nvSpPr>
        <p:spPr>
          <a:xfrm>
            <a:off x="777240" y="1920240"/>
            <a:ext cx="457200" cy="45720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56" name="Google Shape;556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2104" y="1975104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29"/>
          <p:cNvSpPr/>
          <p:nvPr/>
        </p:nvSpPr>
        <p:spPr>
          <a:xfrm>
            <a:off x="1371600" y="1947672"/>
            <a:ext cx="2514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Voice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29"/>
          <p:cNvSpPr/>
          <p:nvPr/>
        </p:nvSpPr>
        <p:spPr>
          <a:xfrm>
            <a:off x="777240" y="2514600"/>
            <a:ext cx="306324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Calm, neutral tone, low volume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29"/>
          <p:cNvSpPr/>
          <p:nvPr/>
        </p:nvSpPr>
        <p:spPr>
          <a:xfrm>
            <a:off x="4206240" y="1691640"/>
            <a:ext cx="3520440" cy="2103120"/>
          </a:xfrm>
          <a:prstGeom prst="roundRect">
            <a:avLst>
              <a:gd fmla="val 3478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29"/>
          <p:cNvSpPr/>
          <p:nvPr/>
        </p:nvSpPr>
        <p:spPr>
          <a:xfrm>
            <a:off x="4434840" y="1920240"/>
            <a:ext cx="457200" cy="45720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61" name="Google Shape;561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89704" y="1975104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p29"/>
          <p:cNvSpPr/>
          <p:nvPr/>
        </p:nvSpPr>
        <p:spPr>
          <a:xfrm>
            <a:off x="5029200" y="1947672"/>
            <a:ext cx="2514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Body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29"/>
          <p:cNvSpPr/>
          <p:nvPr/>
        </p:nvSpPr>
        <p:spPr>
          <a:xfrm>
            <a:off x="4434840" y="2514600"/>
            <a:ext cx="306324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Relaxed, neutral posture and facial expression — stand at a distance from the student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29"/>
          <p:cNvSpPr/>
          <p:nvPr/>
        </p:nvSpPr>
        <p:spPr>
          <a:xfrm>
            <a:off x="7863840" y="1691640"/>
            <a:ext cx="3520440" cy="2103120"/>
          </a:xfrm>
          <a:prstGeom prst="roundRect">
            <a:avLst>
              <a:gd fmla="val 3478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29"/>
          <p:cNvSpPr/>
          <p:nvPr/>
        </p:nvSpPr>
        <p:spPr>
          <a:xfrm>
            <a:off x="8092440" y="1920240"/>
            <a:ext cx="457200" cy="45720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66" name="Google Shape;566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47304" y="1975104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29"/>
          <p:cNvSpPr/>
          <p:nvPr/>
        </p:nvSpPr>
        <p:spPr>
          <a:xfrm>
            <a:off x="8686800" y="1947672"/>
            <a:ext cx="2514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Support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29"/>
          <p:cNvSpPr/>
          <p:nvPr/>
        </p:nvSpPr>
        <p:spPr>
          <a:xfrm>
            <a:off x="8092440" y="2514600"/>
            <a:ext cx="306324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Call for assistance when needed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29"/>
          <p:cNvSpPr/>
          <p:nvPr/>
        </p:nvSpPr>
        <p:spPr>
          <a:xfrm>
            <a:off x="548640" y="3977640"/>
            <a:ext cx="3520440" cy="2103120"/>
          </a:xfrm>
          <a:prstGeom prst="roundRect">
            <a:avLst>
              <a:gd fmla="val 3478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29"/>
          <p:cNvSpPr/>
          <p:nvPr/>
        </p:nvSpPr>
        <p:spPr>
          <a:xfrm>
            <a:off x="777240" y="4206240"/>
            <a:ext cx="457200" cy="45720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71" name="Google Shape;571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2104" y="4261104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29"/>
          <p:cNvSpPr/>
          <p:nvPr/>
        </p:nvSpPr>
        <p:spPr>
          <a:xfrm>
            <a:off x="1371600" y="4233672"/>
            <a:ext cx="2514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Environment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29"/>
          <p:cNvSpPr/>
          <p:nvPr/>
        </p:nvSpPr>
        <p:spPr>
          <a:xfrm>
            <a:off x="777240" y="4800600"/>
            <a:ext cx="306324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Scan the room for dangerous objects or materials and have them removed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29"/>
          <p:cNvSpPr/>
          <p:nvPr/>
        </p:nvSpPr>
        <p:spPr>
          <a:xfrm>
            <a:off x="4206240" y="3977640"/>
            <a:ext cx="3520440" cy="2103120"/>
          </a:xfrm>
          <a:prstGeom prst="roundRect">
            <a:avLst>
              <a:gd fmla="val 3478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p29"/>
          <p:cNvSpPr/>
          <p:nvPr/>
        </p:nvSpPr>
        <p:spPr>
          <a:xfrm>
            <a:off x="4434840" y="4206240"/>
            <a:ext cx="457200" cy="45720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76" name="Google Shape;576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89704" y="4261104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p29"/>
          <p:cNvSpPr/>
          <p:nvPr/>
        </p:nvSpPr>
        <p:spPr>
          <a:xfrm>
            <a:off x="5029200" y="4233672"/>
            <a:ext cx="25146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Communication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29"/>
          <p:cNvSpPr/>
          <p:nvPr/>
        </p:nvSpPr>
        <p:spPr>
          <a:xfrm>
            <a:off x="4434840" y="4800600"/>
            <a:ext cx="306324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Only one adult speaks to the student at a time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30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85" name="Google Shape;585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30"/>
          <p:cNvSpPr/>
          <p:nvPr/>
        </p:nvSpPr>
        <p:spPr>
          <a:xfrm>
            <a:off x="1234440" y="274321"/>
            <a:ext cx="7315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lang="en-US" sz="1800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EFORE ESCALATION HAPPENS- S</a:t>
            </a:r>
            <a:r>
              <a:rPr b="1" lang="en-US" sz="1800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et the dinner party up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30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Proactive Strategies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30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30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30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30"/>
          <p:cNvSpPr/>
          <p:nvPr/>
        </p:nvSpPr>
        <p:spPr>
          <a:xfrm>
            <a:off x="548640" y="1417320"/>
            <a:ext cx="5486400" cy="4480560"/>
          </a:xfrm>
          <a:prstGeom prst="roundRect">
            <a:avLst>
              <a:gd fmla="val 1633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30"/>
          <p:cNvSpPr/>
          <p:nvPr/>
        </p:nvSpPr>
        <p:spPr>
          <a:xfrm>
            <a:off x="868680" y="1691640"/>
            <a:ext cx="4846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600"/>
              <a:buFont typeface="Cambria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Positive Reinforcement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30"/>
          <p:cNvSpPr/>
          <p:nvPr/>
        </p:nvSpPr>
        <p:spPr>
          <a:xfrm>
            <a:off x="868680" y="2148840"/>
            <a:ext cx="484632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06375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Whole-class incentives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“Catch them being good”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Structured reinforcement plan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Be specific and individualized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Opportunities for peer recognition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30"/>
          <p:cNvSpPr/>
          <p:nvPr/>
        </p:nvSpPr>
        <p:spPr>
          <a:xfrm>
            <a:off x="6309360" y="1417320"/>
            <a:ext cx="5303520" cy="4480560"/>
          </a:xfrm>
          <a:prstGeom prst="roundRect">
            <a:avLst>
              <a:gd fmla="val 1633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" name="Google Shape;595;p30"/>
          <p:cNvSpPr/>
          <p:nvPr/>
        </p:nvSpPr>
        <p:spPr>
          <a:xfrm>
            <a:off x="6629400" y="1691640"/>
            <a:ext cx="4663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mbri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Around the Classroom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30"/>
          <p:cNvSpPr/>
          <p:nvPr/>
        </p:nvSpPr>
        <p:spPr>
          <a:xfrm>
            <a:off x="6629400" y="2148840"/>
            <a:ext cx="466344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06375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Predictable routines and visual expectations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Movement breaks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Role play and modeling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Embedded social-emotional learning opportunities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Reduced stimuli and mindful organization of materials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31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603" name="Google Shape;603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604" name="Google Shape;604;p31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COLLABORATIVE &amp; PROACTIVE SOLUTIONS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31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Plan B Cheat Sheet                                               </a:t>
            </a:r>
            <a:r>
              <a:rPr b="1" i="0" lang="en-US" sz="1900" u="sng" cap="none" strike="noStrik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Plan B Cheat Sheet- Ross Greene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31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31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31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26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31"/>
          <p:cNvSpPr/>
          <p:nvPr/>
        </p:nvSpPr>
        <p:spPr>
          <a:xfrm>
            <a:off x="502920" y="117043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6B5D"/>
              </a:buClr>
              <a:buSzPts val="1100"/>
              <a:buFont typeface="Calibri"/>
              <a:buNone/>
            </a:pPr>
            <a:r>
              <a:rPr i="1" lang="en-US" sz="1800">
                <a:solidFill>
                  <a:srgbClr val="5A6B5D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b="0" i="1" lang="en-US" sz="1800" u="none" cap="none" strike="noStrike">
                <a:solidFill>
                  <a:srgbClr val="5A6B5D"/>
                </a:solidFill>
                <a:latin typeface="Calibri"/>
                <a:ea typeface="Calibri"/>
                <a:cs typeface="Calibri"/>
                <a:sym typeface="Calibri"/>
              </a:rPr>
              <a:t>roblems get solved  —  livesinthebalance.org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31"/>
          <p:cNvSpPr/>
          <p:nvPr/>
        </p:nvSpPr>
        <p:spPr>
          <a:xfrm>
            <a:off x="548640" y="1600200"/>
            <a:ext cx="3611880" cy="4617720"/>
          </a:xfrm>
          <a:prstGeom prst="roundRect">
            <a:avLst>
              <a:gd fmla="val 2025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31"/>
          <p:cNvSpPr/>
          <p:nvPr/>
        </p:nvSpPr>
        <p:spPr>
          <a:xfrm>
            <a:off x="804672" y="1828800"/>
            <a:ext cx="502920" cy="502920"/>
          </a:xfrm>
          <a:prstGeom prst="ellipse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31"/>
          <p:cNvSpPr/>
          <p:nvPr/>
        </p:nvSpPr>
        <p:spPr>
          <a:xfrm>
            <a:off x="804672" y="182880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mbria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31"/>
          <p:cNvSpPr/>
          <p:nvPr/>
        </p:nvSpPr>
        <p:spPr>
          <a:xfrm>
            <a:off x="1463040" y="1892808"/>
            <a:ext cx="2514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Empathy Step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31"/>
          <p:cNvSpPr/>
          <p:nvPr/>
        </p:nvSpPr>
        <p:spPr>
          <a:xfrm>
            <a:off x="804672" y="2514600"/>
            <a:ext cx="3099816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95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GOAL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31"/>
          <p:cNvSpPr/>
          <p:nvPr/>
        </p:nvSpPr>
        <p:spPr>
          <a:xfrm>
            <a:off x="804672" y="2743200"/>
            <a:ext cx="30998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05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Gather information about, and reach a clear understanding of, what’s making it hard for a kid to meet a given expectation.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31"/>
          <p:cNvSpPr/>
          <p:nvPr/>
        </p:nvSpPr>
        <p:spPr>
          <a:xfrm>
            <a:off x="804672" y="3977640"/>
            <a:ext cx="3099816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95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TRY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31"/>
          <p:cNvSpPr/>
          <p:nvPr/>
        </p:nvSpPr>
        <p:spPr>
          <a:xfrm>
            <a:off x="804672" y="4206240"/>
            <a:ext cx="3099816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100"/>
              <a:buFont typeface="Calibri"/>
              <a:buNone/>
            </a:pPr>
            <a:r>
              <a:rPr b="0" i="1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“I’ve noticed that… (insert unsolved problem)… what’s up?”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31"/>
          <p:cNvSpPr/>
          <p:nvPr/>
        </p:nvSpPr>
        <p:spPr>
          <a:xfrm>
            <a:off x="804672" y="5074920"/>
            <a:ext cx="3099816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95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AVOID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31"/>
          <p:cNvSpPr/>
          <p:nvPr/>
        </p:nvSpPr>
        <p:spPr>
          <a:xfrm>
            <a:off x="804672" y="5303520"/>
            <a:ext cx="3099816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6B5D"/>
              </a:buClr>
              <a:buSzPts val="1000"/>
              <a:buFont typeface="Calibri"/>
              <a:buNone/>
            </a:pPr>
            <a:r>
              <a:rPr b="0" i="0" lang="en-US" sz="1800" u="none" cap="none" strike="noStrike">
                <a:solidFill>
                  <a:srgbClr val="5A6B5D"/>
                </a:solidFill>
                <a:latin typeface="Calibri"/>
                <a:ea typeface="Calibri"/>
                <a:cs typeface="Calibri"/>
                <a:sym typeface="Calibri"/>
              </a:rPr>
              <a:t>Don’t skip Empathy, assume you know the concern, or rush to solutions.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31"/>
          <p:cNvSpPr/>
          <p:nvPr/>
        </p:nvSpPr>
        <p:spPr>
          <a:xfrm>
            <a:off x="4297680" y="1600200"/>
            <a:ext cx="3611880" cy="4617720"/>
          </a:xfrm>
          <a:prstGeom prst="roundRect">
            <a:avLst>
              <a:gd fmla="val 2025" name="adj"/>
            </a:avLst>
          </a:prstGeom>
          <a:solidFill>
            <a:srgbClr val="EDF2E6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31"/>
          <p:cNvSpPr/>
          <p:nvPr/>
        </p:nvSpPr>
        <p:spPr>
          <a:xfrm>
            <a:off x="4553712" y="1828800"/>
            <a:ext cx="502920" cy="502920"/>
          </a:xfrm>
          <a:prstGeom prst="ellipse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31"/>
          <p:cNvSpPr/>
          <p:nvPr/>
        </p:nvSpPr>
        <p:spPr>
          <a:xfrm>
            <a:off x="4553712" y="182880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mbria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31"/>
          <p:cNvSpPr/>
          <p:nvPr/>
        </p:nvSpPr>
        <p:spPr>
          <a:xfrm>
            <a:off x="5212080" y="1892808"/>
            <a:ext cx="2514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Define Adult Concerns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31"/>
          <p:cNvSpPr/>
          <p:nvPr/>
        </p:nvSpPr>
        <p:spPr>
          <a:xfrm>
            <a:off x="4553712" y="2514600"/>
            <a:ext cx="3099816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95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GOAL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31"/>
          <p:cNvSpPr/>
          <p:nvPr/>
        </p:nvSpPr>
        <p:spPr>
          <a:xfrm>
            <a:off x="4553712" y="2743200"/>
            <a:ext cx="30998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05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Share the second party’s (often the adult’s) concern about why the expectation matters — usually health, safety, or learning.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31"/>
          <p:cNvSpPr/>
          <p:nvPr/>
        </p:nvSpPr>
        <p:spPr>
          <a:xfrm>
            <a:off x="4553712" y="3977640"/>
            <a:ext cx="3099816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950"/>
              <a:buFont typeface="Calibri"/>
              <a:buNone/>
            </a:pPr>
            <a:r>
              <a:rPr b="1" lang="en-US" sz="1800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RY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31"/>
          <p:cNvSpPr/>
          <p:nvPr/>
        </p:nvSpPr>
        <p:spPr>
          <a:xfrm>
            <a:off x="4553712" y="4206240"/>
            <a:ext cx="3099816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100"/>
              <a:buFont typeface="Calibri"/>
              <a:buNone/>
            </a:pPr>
            <a:r>
              <a:rPr b="0" i="1" lang="en-US" sz="11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b="0" i="1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The thing is…” or “My concern is…”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31"/>
          <p:cNvSpPr/>
          <p:nvPr/>
        </p:nvSpPr>
        <p:spPr>
          <a:xfrm>
            <a:off x="4553712" y="5074920"/>
            <a:ext cx="30999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95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AVOID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31"/>
          <p:cNvSpPr/>
          <p:nvPr/>
        </p:nvSpPr>
        <p:spPr>
          <a:xfrm>
            <a:off x="4553712" y="5303520"/>
            <a:ext cx="3099816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6B5D"/>
              </a:buClr>
              <a:buSzPts val="1000"/>
              <a:buFont typeface="Calibri"/>
              <a:buNone/>
            </a:pPr>
            <a:r>
              <a:rPr b="0" i="0" lang="en-US" sz="1800" u="none" cap="none" strike="noStrike">
                <a:solidFill>
                  <a:srgbClr val="5A6B5D"/>
                </a:solidFill>
                <a:latin typeface="Calibri"/>
                <a:ea typeface="Calibri"/>
                <a:cs typeface="Calibri"/>
                <a:sym typeface="Calibri"/>
              </a:rPr>
              <a:t>Don’t start talking about solutions yet, sermonize, or lecture.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31"/>
          <p:cNvSpPr/>
          <p:nvPr/>
        </p:nvSpPr>
        <p:spPr>
          <a:xfrm>
            <a:off x="8046720" y="1600200"/>
            <a:ext cx="3611880" cy="4617720"/>
          </a:xfrm>
          <a:prstGeom prst="roundRect">
            <a:avLst>
              <a:gd fmla="val 2025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1" name="Google Shape;631;p31"/>
          <p:cNvSpPr/>
          <p:nvPr/>
        </p:nvSpPr>
        <p:spPr>
          <a:xfrm>
            <a:off x="8302752" y="1828800"/>
            <a:ext cx="502920" cy="50292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31"/>
          <p:cNvSpPr/>
          <p:nvPr/>
        </p:nvSpPr>
        <p:spPr>
          <a:xfrm>
            <a:off x="8302752" y="182880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mbria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31"/>
          <p:cNvSpPr/>
          <p:nvPr/>
        </p:nvSpPr>
        <p:spPr>
          <a:xfrm>
            <a:off x="8961120" y="1892808"/>
            <a:ext cx="2514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Invitation Step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31"/>
          <p:cNvSpPr/>
          <p:nvPr/>
        </p:nvSpPr>
        <p:spPr>
          <a:xfrm>
            <a:off x="8302752" y="2514600"/>
            <a:ext cx="3099816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50"/>
              <a:buFont typeface="Calibri"/>
              <a:buNone/>
            </a:pPr>
            <a:r>
              <a:rPr b="1" i="0" lang="en-US" sz="18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GOAL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31"/>
          <p:cNvSpPr/>
          <p:nvPr/>
        </p:nvSpPr>
        <p:spPr>
          <a:xfrm>
            <a:off x="8302752" y="2743200"/>
            <a:ext cx="30998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Generate a solution that is realistic and mutually satisfactory — truly addressing both parties’ concerns.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31"/>
          <p:cNvSpPr/>
          <p:nvPr/>
        </p:nvSpPr>
        <p:spPr>
          <a:xfrm>
            <a:off x="8302752" y="3977640"/>
            <a:ext cx="3099816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50"/>
              <a:buFont typeface="Calibri"/>
              <a:buNone/>
            </a:pPr>
            <a:r>
              <a:rPr b="1" lang="en-US" sz="1800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b="1" i="0" lang="en-US" sz="18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RY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31"/>
          <p:cNvSpPr/>
          <p:nvPr/>
        </p:nvSpPr>
        <p:spPr>
          <a:xfrm>
            <a:off x="8302752" y="4206240"/>
            <a:ext cx="3099816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1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b="0" i="1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 wonder if there’s a way for us to do something about… and also…”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31"/>
          <p:cNvSpPr/>
          <p:nvPr/>
        </p:nvSpPr>
        <p:spPr>
          <a:xfrm>
            <a:off x="8302752" y="5074920"/>
            <a:ext cx="3099816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50"/>
              <a:buFont typeface="Calibri"/>
              <a:buNone/>
            </a:pPr>
            <a:r>
              <a:rPr b="1" i="0" lang="en-US" sz="18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AVOID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31"/>
          <p:cNvSpPr/>
          <p:nvPr/>
        </p:nvSpPr>
        <p:spPr>
          <a:xfrm>
            <a:off x="8302750" y="5303525"/>
            <a:ext cx="3099900" cy="6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E7EFE2"/>
              </a:buClr>
              <a:buSzPts val="1000"/>
              <a:buFont typeface="Calibri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7EFE2"/>
              </a:buClr>
              <a:buSzPts val="1000"/>
              <a:buFont typeface="Calibri"/>
              <a:buNone/>
            </a:pPr>
            <a:r>
              <a:rPr b="0" i="0" lang="en-US" sz="1800" u="none" cap="none" strike="noStrike">
                <a:solidFill>
                  <a:srgbClr val="E7EFE2"/>
                </a:solidFill>
                <a:latin typeface="Calibri"/>
                <a:ea typeface="Calibri"/>
                <a:cs typeface="Calibri"/>
                <a:sym typeface="Calibri"/>
              </a:rPr>
              <a:t>Don’t enter with a preordained solution or sign off on one party can’t perform.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32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646" name="Google Shape;646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32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lang="en-US" sz="1800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UN</a:t>
            </a: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DERSTANDING FUNCTION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32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What Is the Student Trying to Get or Avoid?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32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32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32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21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32"/>
          <p:cNvSpPr/>
          <p:nvPr/>
        </p:nvSpPr>
        <p:spPr>
          <a:xfrm>
            <a:off x="548640" y="1554480"/>
            <a:ext cx="5440680" cy="4206240"/>
          </a:xfrm>
          <a:prstGeom prst="roundRect">
            <a:avLst>
              <a:gd fmla="val 1739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32"/>
          <p:cNvSpPr/>
          <p:nvPr/>
        </p:nvSpPr>
        <p:spPr>
          <a:xfrm>
            <a:off x="868680" y="1783080"/>
            <a:ext cx="48463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000"/>
              <a:buFont typeface="Cambria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GET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32"/>
          <p:cNvSpPr/>
          <p:nvPr/>
        </p:nvSpPr>
        <p:spPr>
          <a:xfrm>
            <a:off x="868680" y="2331720"/>
            <a:ext cx="4846320" cy="3291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06375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Attention from staff or peers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Something to eat or drink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Help with a task or activity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Access to a person, object, activity, or location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A task or activity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32"/>
          <p:cNvSpPr/>
          <p:nvPr/>
        </p:nvSpPr>
        <p:spPr>
          <a:xfrm>
            <a:off x="6172200" y="1554480"/>
            <a:ext cx="5440680" cy="4206240"/>
          </a:xfrm>
          <a:prstGeom prst="roundRect">
            <a:avLst>
              <a:gd fmla="val 1739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32"/>
          <p:cNvSpPr/>
          <p:nvPr/>
        </p:nvSpPr>
        <p:spPr>
          <a:xfrm>
            <a:off x="6492240" y="1783080"/>
            <a:ext cx="48463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mbria"/>
              <a:buNone/>
            </a:pPr>
            <a:r>
              <a:rPr b="1" i="0" lang="en-US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AVOID</a:t>
            </a:r>
            <a:endParaRPr b="0" i="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32"/>
          <p:cNvSpPr/>
          <p:nvPr/>
        </p:nvSpPr>
        <p:spPr>
          <a:xfrm>
            <a:off x="6492240" y="2331720"/>
            <a:ext cx="4846320" cy="3291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06375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Pain or discomfort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Loud or irritating noise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chaotic environment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Being teased or bothered by another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63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task or activity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6"/>
          <p:cNvSpPr/>
          <p:nvPr/>
        </p:nvSpPr>
        <p:spPr>
          <a:xfrm>
            <a:off x="314199" y="173650"/>
            <a:ext cx="457200" cy="56700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6" name="Google Shape;5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364" y="241717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6"/>
          <p:cNvSpPr/>
          <p:nvPr/>
        </p:nvSpPr>
        <p:spPr>
          <a:xfrm>
            <a:off x="1234440" y="310896"/>
            <a:ext cx="7315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6"/>
          <p:cNvSpPr/>
          <p:nvPr/>
        </p:nvSpPr>
        <p:spPr>
          <a:xfrm>
            <a:off x="1097450" y="63273"/>
            <a:ext cx="104241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lang="en-US" sz="2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  Welcome</a:t>
            </a:r>
            <a:endParaRPr b="1" i="0" sz="2800" u="none" cap="none" strike="noStrike">
              <a:solidFill>
                <a:srgbClr val="2A5C3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6"/>
          <p:cNvSpPr/>
          <p:nvPr/>
        </p:nvSpPr>
        <p:spPr>
          <a:xfrm>
            <a:off x="0" y="6565392"/>
            <a:ext cx="12161400" cy="292500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6"/>
          <p:cNvSpPr/>
          <p:nvPr/>
        </p:nvSpPr>
        <p:spPr>
          <a:xfrm>
            <a:off x="502920" y="6565392"/>
            <a:ext cx="7315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6"/>
          <p:cNvSpPr/>
          <p:nvPr/>
        </p:nvSpPr>
        <p:spPr>
          <a:xfrm>
            <a:off x="11338560" y="6565392"/>
            <a:ext cx="457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6"/>
          <p:cNvSpPr/>
          <p:nvPr/>
        </p:nvSpPr>
        <p:spPr>
          <a:xfrm>
            <a:off x="696025" y="552251"/>
            <a:ext cx="5422500" cy="5247600"/>
          </a:xfrm>
          <a:prstGeom prst="roundRect">
            <a:avLst>
              <a:gd fmla="val 1633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2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6"/>
          <p:cNvSpPr/>
          <p:nvPr/>
        </p:nvSpPr>
        <p:spPr>
          <a:xfrm>
            <a:off x="868680" y="1737360"/>
            <a:ext cx="548700" cy="548700"/>
          </a:xfrm>
          <a:prstGeom prst="ellipse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64" name="Google Shape;6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4517" y="1803197"/>
            <a:ext cx="416966" cy="416966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6"/>
          <p:cNvSpPr/>
          <p:nvPr/>
        </p:nvSpPr>
        <p:spPr>
          <a:xfrm>
            <a:off x="868675" y="5515975"/>
            <a:ext cx="49395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E2E2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Morning/Afternoon Check-in</a:t>
            </a:r>
            <a:r>
              <a:rPr lang="en-US" sz="18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rgbClr val="2E2E2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"A Good Teacher"</a:t>
            </a:r>
            <a:r>
              <a:rPr lang="en-US" sz="18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  and “</a:t>
            </a: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A Positive Classmate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177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Participant reflections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6"/>
          <p:cNvSpPr/>
          <p:nvPr/>
        </p:nvSpPr>
        <p:spPr>
          <a:xfrm>
            <a:off x="6240750" y="603500"/>
            <a:ext cx="5486400" cy="5247600"/>
          </a:xfrm>
          <a:prstGeom prst="roundRect">
            <a:avLst>
              <a:gd fmla="val 1633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2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6629400" y="1737360"/>
            <a:ext cx="548700" cy="54870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68" name="Google Shape;68;p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695237" y="1803197"/>
            <a:ext cx="416966" cy="416966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6"/>
          <p:cNvSpPr/>
          <p:nvPr/>
        </p:nvSpPr>
        <p:spPr>
          <a:xfrm>
            <a:off x="7360920" y="1810512"/>
            <a:ext cx="40233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mbri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Setting Up the Meeting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6"/>
          <p:cNvSpPr/>
          <p:nvPr/>
        </p:nvSpPr>
        <p:spPr>
          <a:xfrm>
            <a:off x="6629400" y="2514600"/>
            <a:ext cx="4709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032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Greeting / Message — what did you notice entering the room today?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How does the room feel? Sound like?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Activity: the “dinner party” framing for inclusive planning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Close with a shared, welcoming routine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6" title="Screenshot 2026-08-05 at 9.49.20 AM.png"/>
          <p:cNvPicPr preferRelativeResize="0"/>
          <p:nvPr/>
        </p:nvPicPr>
        <p:blipFill rotWithShape="1">
          <a:blip r:embed="rId10">
            <a:alphaModFix/>
          </a:blip>
          <a:srcRect b="0" l="5224" r="6530" t="0"/>
          <a:stretch/>
        </p:blipFill>
        <p:spPr>
          <a:xfrm>
            <a:off x="1715750" y="552250"/>
            <a:ext cx="3383053" cy="5247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33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664" name="Google Shape;664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33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PROCEDURE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33"/>
          <p:cNvSpPr/>
          <p:nvPr/>
        </p:nvSpPr>
        <p:spPr>
          <a:xfrm>
            <a:off x="1234440" y="566928"/>
            <a:ext cx="104241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The Help Strategy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33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33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33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22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33"/>
          <p:cNvSpPr/>
          <p:nvPr/>
        </p:nvSpPr>
        <p:spPr>
          <a:xfrm>
            <a:off x="548640" y="1691640"/>
            <a:ext cx="3611880" cy="3657600"/>
          </a:xfrm>
          <a:prstGeom prst="roundRect">
            <a:avLst>
              <a:gd fmla="val 2025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1" name="Google Shape;671;p33"/>
          <p:cNvSpPr/>
          <p:nvPr/>
        </p:nvSpPr>
        <p:spPr>
          <a:xfrm>
            <a:off x="777240" y="1874520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rgbClr val="5C8A54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33"/>
          <p:cNvSpPr/>
          <p:nvPr/>
        </p:nvSpPr>
        <p:spPr>
          <a:xfrm>
            <a:off x="822960" y="2743200"/>
            <a:ext cx="30632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Ask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33"/>
          <p:cNvSpPr/>
          <p:nvPr/>
        </p:nvSpPr>
        <p:spPr>
          <a:xfrm>
            <a:off x="822960" y="3291840"/>
            <a:ext cx="3063240" cy="1920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Ask the student to tell you what he or she needs or wants. Sometimes this will be apparent.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33"/>
          <p:cNvSpPr/>
          <p:nvPr/>
        </p:nvSpPr>
        <p:spPr>
          <a:xfrm>
            <a:off x="4297680" y="1691640"/>
            <a:ext cx="3611880" cy="3657600"/>
          </a:xfrm>
          <a:prstGeom prst="roundRect">
            <a:avLst>
              <a:gd fmla="val 2025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" name="Google Shape;675;p33"/>
          <p:cNvSpPr/>
          <p:nvPr/>
        </p:nvSpPr>
        <p:spPr>
          <a:xfrm>
            <a:off x="4526280" y="1874520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rgbClr val="5C8A54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33"/>
          <p:cNvSpPr/>
          <p:nvPr/>
        </p:nvSpPr>
        <p:spPr>
          <a:xfrm>
            <a:off x="4572000" y="2743200"/>
            <a:ext cx="30632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Model Communication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33"/>
          <p:cNvSpPr/>
          <p:nvPr/>
        </p:nvSpPr>
        <p:spPr>
          <a:xfrm>
            <a:off x="4572000" y="3291840"/>
            <a:ext cx="3063240" cy="1920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“You can say… ‘I want help, please.’”  or  “Tell me what you need right now” / “What can I do to help?”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33"/>
          <p:cNvSpPr/>
          <p:nvPr/>
        </p:nvSpPr>
        <p:spPr>
          <a:xfrm>
            <a:off x="8046720" y="1691640"/>
            <a:ext cx="3611880" cy="3657600"/>
          </a:xfrm>
          <a:prstGeom prst="roundRect">
            <a:avLst>
              <a:gd fmla="val 2025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p33"/>
          <p:cNvSpPr/>
          <p:nvPr/>
        </p:nvSpPr>
        <p:spPr>
          <a:xfrm>
            <a:off x="8275320" y="1874520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rgbClr val="A8C79A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33"/>
          <p:cNvSpPr/>
          <p:nvPr/>
        </p:nvSpPr>
        <p:spPr>
          <a:xfrm>
            <a:off x="8321040" y="2743200"/>
            <a:ext cx="30632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Praise Immediately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33"/>
          <p:cNvSpPr/>
          <p:nvPr/>
        </p:nvSpPr>
        <p:spPr>
          <a:xfrm>
            <a:off x="8321040" y="3291840"/>
            <a:ext cx="3063240" cy="1920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 soon as the student communicates their needs: “I would love to help you with your work, thank you for asking!”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33"/>
          <p:cNvSpPr/>
          <p:nvPr/>
        </p:nvSpPr>
        <p:spPr>
          <a:xfrm>
            <a:off x="548640" y="5532120"/>
            <a:ext cx="11064240" cy="384048"/>
          </a:xfrm>
          <a:prstGeom prst="roundRect">
            <a:avLst>
              <a:gd fmla="val 19048" name="adj"/>
            </a:avLst>
          </a:prstGeom>
          <a:solidFill>
            <a:srgbClr val="EDF2E6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33"/>
          <p:cNvSpPr/>
          <p:nvPr/>
        </p:nvSpPr>
        <p:spPr>
          <a:xfrm>
            <a:off x="777240" y="5532120"/>
            <a:ext cx="106070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100"/>
              <a:buFont typeface="Calibri"/>
              <a:buNone/>
            </a:pPr>
            <a:r>
              <a:rPr b="0" i="1" lang="en-US" sz="11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Try it out: work in pairs — one student, one teacher. Scenario: student has refused math work and put their head down.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34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690" name="Google Shape;690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p34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MID-LEVEL ESCALATION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34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The Prompting Procedure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34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" name="Google Shape;694;p34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34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23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34"/>
          <p:cNvSpPr/>
          <p:nvPr/>
        </p:nvSpPr>
        <p:spPr>
          <a:xfrm>
            <a:off x="548640" y="1417320"/>
            <a:ext cx="11064240" cy="1005840"/>
          </a:xfrm>
          <a:prstGeom prst="roundRect">
            <a:avLst>
              <a:gd fmla="val 7273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p34"/>
          <p:cNvSpPr/>
          <p:nvPr/>
        </p:nvSpPr>
        <p:spPr>
          <a:xfrm>
            <a:off x="914400" y="1554480"/>
            <a:ext cx="1033272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Verbal or non-verbal cues that guide a student toward an incompatible or high-probability behavior, replacing a less desirable one. Use when a student is at mid-level escalation (yelling, ripping paper, posturing).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34"/>
          <p:cNvSpPr/>
          <p:nvPr/>
        </p:nvSpPr>
        <p:spPr>
          <a:xfrm>
            <a:off x="548640" y="2606040"/>
            <a:ext cx="5440680" cy="3246120"/>
          </a:xfrm>
          <a:prstGeom prst="roundRect">
            <a:avLst>
              <a:gd fmla="val 2254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34"/>
          <p:cNvSpPr/>
          <p:nvPr/>
        </p:nvSpPr>
        <p:spPr>
          <a:xfrm>
            <a:off x="868680" y="2788920"/>
            <a:ext cx="4846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I</a:t>
            </a: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ncompatible Behaviors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34"/>
          <p:cNvSpPr/>
          <p:nvPr/>
        </p:nvSpPr>
        <p:spPr>
          <a:xfrm>
            <a:off x="868680" y="3246120"/>
            <a:ext cx="5120640" cy="2468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19075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Yelling → speaking quietly / drink of water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90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Rocking in chair → walking, standing, delivering an item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90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Banging on wall → hands in pockets, going for a walk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90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Pacing → sitting down, jumping jacks, wall sits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34"/>
          <p:cNvSpPr/>
          <p:nvPr/>
        </p:nvSpPr>
        <p:spPr>
          <a:xfrm>
            <a:off x="6172200" y="2606040"/>
            <a:ext cx="5440680" cy="3246120"/>
          </a:xfrm>
          <a:prstGeom prst="roundRect">
            <a:avLst>
              <a:gd fmla="val 2254" name="adj"/>
            </a:avLst>
          </a:prstGeom>
          <a:solidFill>
            <a:srgbClr val="5C8A54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p34"/>
          <p:cNvSpPr/>
          <p:nvPr/>
        </p:nvSpPr>
        <p:spPr>
          <a:xfrm>
            <a:off x="6492240" y="2788920"/>
            <a:ext cx="4846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mbri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High-Probability Behaviors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34"/>
          <p:cNvSpPr/>
          <p:nvPr/>
        </p:nvSpPr>
        <p:spPr>
          <a:xfrm>
            <a:off x="6492240" y="3246120"/>
            <a:ext cx="5120640" cy="2468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19075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Take a breath  •  Hand you a safe object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90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Drink some water  •  Sit down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90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Tell you something (score, time, a fact)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907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Put an item away  •  Walk to the end of the hallway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34"/>
          <p:cNvSpPr/>
          <p:nvPr/>
        </p:nvSpPr>
        <p:spPr>
          <a:xfrm>
            <a:off x="548640" y="5989320"/>
            <a:ext cx="9144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6B5D"/>
              </a:buClr>
              <a:buSzPts val="850"/>
              <a:buFont typeface="Calibri"/>
              <a:buNone/>
            </a:pPr>
            <a:r>
              <a:rPr b="0" i="1" lang="en-US" sz="850" u="none" cap="none" strike="noStrike">
                <a:solidFill>
                  <a:srgbClr val="5A6B5D"/>
                </a:solidFill>
                <a:latin typeface="Calibri"/>
                <a:ea typeface="Calibri"/>
                <a:cs typeface="Calibri"/>
                <a:sym typeface="Calibri"/>
              </a:rPr>
              <a:t>Source: Lennox, Rourke &amp; Green, Safety-Care Behavioral Safety Training Trainee Manual (5.5th ed.), QBS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35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11" name="Google Shape;71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712" name="Google Shape;712;p35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HIGH-LEVEL ESCALATION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35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Waiting &amp; Power Struggles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35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" name="Google Shape;715;p35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35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24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35"/>
          <p:cNvSpPr/>
          <p:nvPr/>
        </p:nvSpPr>
        <p:spPr>
          <a:xfrm>
            <a:off x="548640" y="1417320"/>
            <a:ext cx="5394960" cy="4480560"/>
          </a:xfrm>
          <a:prstGeom prst="roundRect">
            <a:avLst>
              <a:gd fmla="val 1633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8" name="Google Shape;718;p35"/>
          <p:cNvSpPr/>
          <p:nvPr/>
        </p:nvSpPr>
        <p:spPr>
          <a:xfrm>
            <a:off x="868680" y="1691640"/>
            <a:ext cx="4846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600"/>
              <a:buFont typeface="Cambria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The Waiting Procedure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35"/>
          <p:cNvSpPr/>
          <p:nvPr/>
        </p:nvSpPr>
        <p:spPr>
          <a:xfrm>
            <a:off x="868680" y="2148840"/>
            <a:ext cx="484632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300"/>
              <a:buFont typeface="Calibri"/>
              <a:buNone/>
            </a:pPr>
            <a:r>
              <a:rPr b="0" i="0" lang="en-US" sz="1800" u="none" cap="none" strike="noStrike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Give the student time and space to calm down without immediate intervention — pausing demands, interactions, or instructions so they can self-regulate, while staying nearby to support.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35"/>
          <p:cNvSpPr/>
          <p:nvPr/>
        </p:nvSpPr>
        <p:spPr>
          <a:xfrm>
            <a:off x="868680" y="3840480"/>
            <a:ext cx="484632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6B5D"/>
              </a:buClr>
              <a:buSzPts val="1250"/>
              <a:buFont typeface="Calibri"/>
              <a:buNone/>
            </a:pPr>
            <a:r>
              <a:rPr b="0" i="1" lang="en-US" sz="1800" u="none" cap="none" strike="noStrike">
                <a:solidFill>
                  <a:srgbClr val="5A6B5D"/>
                </a:solidFill>
                <a:latin typeface="Calibri"/>
                <a:ea typeface="Calibri"/>
                <a:cs typeface="Calibri"/>
                <a:sym typeface="Calibri"/>
              </a:rPr>
              <a:t>Use when: escalation is high, or other procedures are ineffective.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35"/>
          <p:cNvSpPr/>
          <p:nvPr/>
        </p:nvSpPr>
        <p:spPr>
          <a:xfrm>
            <a:off x="6172200" y="1417320"/>
            <a:ext cx="5440680" cy="4480560"/>
          </a:xfrm>
          <a:prstGeom prst="roundRect">
            <a:avLst>
              <a:gd fmla="val 1633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35"/>
          <p:cNvSpPr/>
          <p:nvPr/>
        </p:nvSpPr>
        <p:spPr>
          <a:xfrm>
            <a:off x="6492240" y="1737360"/>
            <a:ext cx="548640" cy="54864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23" name="Google Shape;723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58077" y="1803197"/>
            <a:ext cx="416966" cy="416966"/>
          </a:xfrm>
          <a:prstGeom prst="rect">
            <a:avLst/>
          </a:prstGeom>
          <a:noFill/>
          <a:ln>
            <a:noFill/>
          </a:ln>
        </p:spPr>
      </p:pic>
      <p:sp>
        <p:nvSpPr>
          <p:cNvPr id="724" name="Google Shape;724;p35"/>
          <p:cNvSpPr/>
          <p:nvPr/>
        </p:nvSpPr>
        <p:spPr>
          <a:xfrm>
            <a:off x="7223760" y="1810512"/>
            <a:ext cx="4206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mbria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Navigating Power Struggles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35"/>
          <p:cNvSpPr/>
          <p:nvPr/>
        </p:nvSpPr>
        <p:spPr>
          <a:xfrm>
            <a:off x="6492240" y="2514600"/>
            <a:ext cx="484632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12725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Don’t get stuck on one demand — it’s okay to shift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272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Provide controlled choice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272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Prioritize demands; re-evaluate what matters in the moment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272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Use empathy and active listening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272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Reframe: “Let’s find a way to get you back to class”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2725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b="0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Know when to step back — rely on colleagues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F4A2E"/>
        </a:solidFill>
      </p:bgPr>
    </p:bg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36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32" name="Google Shape;732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733" name="Google Shape;733;p36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2400" u="none" cap="none" strike="noStrike">
                <a:solidFill>
                  <a:srgbClr val="F6F5EF"/>
                </a:solidFill>
                <a:latin typeface="Calibri"/>
                <a:ea typeface="Calibri"/>
                <a:cs typeface="Calibri"/>
                <a:sym typeface="Calibri"/>
              </a:rPr>
              <a:t>WRAP-UP D</a:t>
            </a:r>
            <a:r>
              <a:rPr b="1" lang="en-US" sz="2400">
                <a:solidFill>
                  <a:srgbClr val="F6F5EF"/>
                </a:solidFill>
                <a:latin typeface="Calibri"/>
                <a:ea typeface="Calibri"/>
                <a:cs typeface="Calibri"/>
                <a:sym typeface="Calibri"/>
              </a:rPr>
              <a:t>E ESCALATION </a:t>
            </a:r>
            <a:endParaRPr b="0" i="0" sz="2400" u="none" cap="none" strike="noStrike">
              <a:solidFill>
                <a:srgbClr val="F6F5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36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Final Takeaways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5" name="Google Shape;735;p36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6" name="Google Shape;736;p36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p36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25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p36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9" name="Google Shape;739;p36"/>
          <p:cNvSpPr/>
          <p:nvPr/>
        </p:nvSpPr>
        <p:spPr>
          <a:xfrm>
            <a:off x="548640" y="2286000"/>
            <a:ext cx="2084832" cy="2743200"/>
          </a:xfrm>
          <a:prstGeom prst="roundRect">
            <a:avLst>
              <a:gd fmla="val 3509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36"/>
          <p:cNvSpPr/>
          <p:nvPr/>
        </p:nvSpPr>
        <p:spPr>
          <a:xfrm>
            <a:off x="1339596" y="2560320"/>
            <a:ext cx="502920" cy="50292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41" name="Google Shape;741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99946" y="2620670"/>
            <a:ext cx="382219" cy="382219"/>
          </a:xfrm>
          <a:prstGeom prst="rect">
            <a:avLst/>
          </a:prstGeom>
          <a:noFill/>
          <a:ln>
            <a:noFill/>
          </a:ln>
        </p:spPr>
      </p:pic>
      <p:sp>
        <p:nvSpPr>
          <p:cNvPr id="742" name="Google Shape;742;p36"/>
          <p:cNvSpPr/>
          <p:nvPr/>
        </p:nvSpPr>
        <p:spPr>
          <a:xfrm>
            <a:off x="685800" y="3246120"/>
            <a:ext cx="1810512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300"/>
              <a:buFont typeface="Calibri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Ask for help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36"/>
          <p:cNvSpPr/>
          <p:nvPr/>
        </p:nvSpPr>
        <p:spPr>
          <a:xfrm>
            <a:off x="2770632" y="2286000"/>
            <a:ext cx="2084832" cy="2743200"/>
          </a:xfrm>
          <a:prstGeom prst="roundRect">
            <a:avLst>
              <a:gd fmla="val 3509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" name="Google Shape;744;p36"/>
          <p:cNvSpPr/>
          <p:nvPr/>
        </p:nvSpPr>
        <p:spPr>
          <a:xfrm>
            <a:off x="3561588" y="2560320"/>
            <a:ext cx="502920" cy="50292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45" name="Google Shape;745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21938" y="2620670"/>
            <a:ext cx="382219" cy="382219"/>
          </a:xfrm>
          <a:prstGeom prst="rect">
            <a:avLst/>
          </a:prstGeom>
          <a:noFill/>
          <a:ln>
            <a:noFill/>
          </a:ln>
        </p:spPr>
      </p:pic>
      <p:sp>
        <p:nvSpPr>
          <p:cNvPr id="746" name="Google Shape;746;p36"/>
          <p:cNvSpPr/>
          <p:nvPr/>
        </p:nvSpPr>
        <p:spPr>
          <a:xfrm>
            <a:off x="2907792" y="3246120"/>
            <a:ext cx="1810512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300"/>
              <a:buFont typeface="Calibri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Remain calm, neutral, and compassionate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p36"/>
          <p:cNvSpPr/>
          <p:nvPr/>
        </p:nvSpPr>
        <p:spPr>
          <a:xfrm>
            <a:off x="4992624" y="2286000"/>
            <a:ext cx="2084832" cy="2743200"/>
          </a:xfrm>
          <a:prstGeom prst="roundRect">
            <a:avLst>
              <a:gd fmla="val 3509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8" name="Google Shape;748;p36"/>
          <p:cNvSpPr/>
          <p:nvPr/>
        </p:nvSpPr>
        <p:spPr>
          <a:xfrm>
            <a:off x="5783580" y="2560320"/>
            <a:ext cx="502920" cy="50292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49" name="Google Shape;749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43930" y="2620670"/>
            <a:ext cx="382219" cy="382219"/>
          </a:xfrm>
          <a:prstGeom prst="rect">
            <a:avLst/>
          </a:prstGeom>
          <a:noFill/>
          <a:ln>
            <a:noFill/>
          </a:ln>
        </p:spPr>
      </p:pic>
      <p:sp>
        <p:nvSpPr>
          <p:cNvPr id="750" name="Google Shape;750;p36"/>
          <p:cNvSpPr/>
          <p:nvPr/>
        </p:nvSpPr>
        <p:spPr>
          <a:xfrm>
            <a:off x="5129784" y="3246120"/>
            <a:ext cx="1810512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300"/>
              <a:buFont typeface="Calibri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Take a break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36"/>
          <p:cNvSpPr/>
          <p:nvPr/>
        </p:nvSpPr>
        <p:spPr>
          <a:xfrm>
            <a:off x="7214616" y="2286000"/>
            <a:ext cx="2084832" cy="2743200"/>
          </a:xfrm>
          <a:prstGeom prst="roundRect">
            <a:avLst>
              <a:gd fmla="val 3509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2" name="Google Shape;752;p36"/>
          <p:cNvSpPr/>
          <p:nvPr/>
        </p:nvSpPr>
        <p:spPr>
          <a:xfrm>
            <a:off x="8005572" y="2560320"/>
            <a:ext cx="502920" cy="50292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53" name="Google Shape;75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65922" y="2620670"/>
            <a:ext cx="382219" cy="382219"/>
          </a:xfrm>
          <a:prstGeom prst="rect">
            <a:avLst/>
          </a:prstGeom>
          <a:noFill/>
          <a:ln>
            <a:noFill/>
          </a:ln>
        </p:spPr>
      </p:pic>
      <p:sp>
        <p:nvSpPr>
          <p:cNvPr id="754" name="Google Shape;754;p36"/>
          <p:cNvSpPr/>
          <p:nvPr/>
        </p:nvSpPr>
        <p:spPr>
          <a:xfrm>
            <a:off x="7351776" y="3246120"/>
            <a:ext cx="1810512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300"/>
              <a:buFont typeface="Calibri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Don’t forget to reinforce desired behaviors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5" name="Google Shape;755;p36"/>
          <p:cNvSpPr/>
          <p:nvPr/>
        </p:nvSpPr>
        <p:spPr>
          <a:xfrm>
            <a:off x="9436608" y="2286000"/>
            <a:ext cx="2084832" cy="2743200"/>
          </a:xfrm>
          <a:prstGeom prst="roundRect">
            <a:avLst>
              <a:gd fmla="val 3509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36"/>
          <p:cNvSpPr/>
          <p:nvPr/>
        </p:nvSpPr>
        <p:spPr>
          <a:xfrm>
            <a:off x="10227564" y="2560320"/>
            <a:ext cx="502920" cy="50292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57" name="Google Shape;757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87914" y="2620670"/>
            <a:ext cx="382219" cy="382219"/>
          </a:xfrm>
          <a:prstGeom prst="rect">
            <a:avLst/>
          </a:prstGeom>
          <a:noFill/>
          <a:ln>
            <a:noFill/>
          </a:ln>
        </p:spPr>
      </p:pic>
      <p:sp>
        <p:nvSpPr>
          <p:cNvPr id="758" name="Google Shape;758;p36"/>
          <p:cNvSpPr/>
          <p:nvPr/>
        </p:nvSpPr>
        <p:spPr>
          <a:xfrm>
            <a:off x="9573768" y="3246120"/>
            <a:ext cx="1810512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300"/>
              <a:buFont typeface="Calibri"/>
              <a:buNone/>
            </a:pPr>
            <a:r>
              <a:rPr b="1" i="0" lang="en-US" sz="1800" u="none" cap="none" strike="noStrike">
                <a:solidFill>
                  <a:srgbClr val="1F4A2E"/>
                </a:solidFill>
                <a:latin typeface="Calibri"/>
                <a:ea typeface="Calibri"/>
                <a:cs typeface="Calibri"/>
                <a:sym typeface="Calibri"/>
              </a:rPr>
              <a:t>It’s okay to readjust the plan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9" name="Google Shape;759;p36"/>
          <p:cNvSpPr/>
          <p:nvPr/>
        </p:nvSpPr>
        <p:spPr>
          <a:xfrm>
            <a:off x="548640" y="5349240"/>
            <a:ext cx="110642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mbria"/>
              <a:buNone/>
            </a:pPr>
            <a:r>
              <a:rPr b="1" lang="en-US" sz="20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Thoughts, </a:t>
            </a:r>
            <a:r>
              <a:rPr b="1" i="0" lang="en-US" sz="20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Questions?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7"/>
          <p:cNvSpPr/>
          <p:nvPr/>
        </p:nvSpPr>
        <p:spPr>
          <a:xfrm>
            <a:off x="502920" y="384048"/>
            <a:ext cx="567000" cy="56700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8" name="Google Shape;7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7"/>
          <p:cNvSpPr/>
          <p:nvPr/>
        </p:nvSpPr>
        <p:spPr>
          <a:xfrm>
            <a:off x="1234440" y="310896"/>
            <a:ext cx="7315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lang="en-US" sz="1800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LEARNING</a:t>
            </a:r>
            <a:r>
              <a:rPr b="1" lang="en-US" sz="1800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 INTENTIONS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7"/>
          <p:cNvSpPr/>
          <p:nvPr/>
        </p:nvSpPr>
        <p:spPr>
          <a:xfrm>
            <a:off x="1234440" y="566928"/>
            <a:ext cx="104241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800">
                <a:solidFill>
                  <a:srgbClr val="2A5C3A"/>
                </a:solidFill>
                <a:latin typeface="Lato"/>
                <a:ea typeface="Lato"/>
                <a:cs typeface="Lato"/>
                <a:sym typeface="Lato"/>
              </a:rPr>
              <a:t>STRONG CLASSROOM ROUTINES/PROTOCOLS AND WHAT IF’S………</a:t>
            </a:r>
            <a:endParaRPr b="1" i="0" sz="1800" u="none" cap="none" strike="noStrike">
              <a:solidFill>
                <a:srgbClr val="2A5C3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7"/>
          <p:cNvSpPr/>
          <p:nvPr/>
        </p:nvSpPr>
        <p:spPr>
          <a:xfrm>
            <a:off x="0" y="6565392"/>
            <a:ext cx="12161400" cy="292500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7"/>
          <p:cNvSpPr/>
          <p:nvPr/>
        </p:nvSpPr>
        <p:spPr>
          <a:xfrm>
            <a:off x="502920" y="6565392"/>
            <a:ext cx="7315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7"/>
          <p:cNvSpPr/>
          <p:nvPr/>
        </p:nvSpPr>
        <p:spPr>
          <a:xfrm>
            <a:off x="11338560" y="6565392"/>
            <a:ext cx="457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19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7"/>
          <p:cNvSpPr/>
          <p:nvPr/>
        </p:nvSpPr>
        <p:spPr>
          <a:xfrm>
            <a:off x="548640" y="1691640"/>
            <a:ext cx="3520500" cy="2103000"/>
          </a:xfrm>
          <a:prstGeom prst="roundRect">
            <a:avLst>
              <a:gd fmla="val 3478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2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7"/>
          <p:cNvSpPr/>
          <p:nvPr/>
        </p:nvSpPr>
        <p:spPr>
          <a:xfrm>
            <a:off x="777240" y="1920240"/>
            <a:ext cx="457200" cy="45720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6" name="Google Shape;8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2104" y="1975104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7"/>
          <p:cNvSpPr/>
          <p:nvPr/>
        </p:nvSpPr>
        <p:spPr>
          <a:xfrm>
            <a:off x="777240" y="2514600"/>
            <a:ext cx="30633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Understand how consistent classroom routines and protocols support both academic learning and social-emotional development.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7"/>
          <p:cNvSpPr/>
          <p:nvPr/>
        </p:nvSpPr>
        <p:spPr>
          <a:xfrm>
            <a:off x="4206240" y="1691640"/>
            <a:ext cx="3520500" cy="2103000"/>
          </a:xfrm>
          <a:prstGeom prst="roundRect">
            <a:avLst>
              <a:gd fmla="val 3478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2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7"/>
          <p:cNvSpPr/>
          <p:nvPr/>
        </p:nvSpPr>
        <p:spPr>
          <a:xfrm>
            <a:off x="4434840" y="1920240"/>
            <a:ext cx="457200" cy="45720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90" name="Google Shape;9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89704" y="1975104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7"/>
          <p:cNvSpPr/>
          <p:nvPr/>
        </p:nvSpPr>
        <p:spPr>
          <a:xfrm>
            <a:off x="5029200" y="1947672"/>
            <a:ext cx="2514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500"/>
              <a:buFont typeface="Cambria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4434840" y="2514600"/>
            <a:ext cx="30633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Identify proactive strategies that create predictable, safe, and engaging learning environments.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7"/>
          <p:cNvSpPr/>
          <p:nvPr/>
        </p:nvSpPr>
        <p:spPr>
          <a:xfrm>
            <a:off x="7863840" y="1691640"/>
            <a:ext cx="3520500" cy="2103000"/>
          </a:xfrm>
          <a:prstGeom prst="roundRect">
            <a:avLst>
              <a:gd fmla="val 3478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2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7"/>
          <p:cNvSpPr/>
          <p:nvPr/>
        </p:nvSpPr>
        <p:spPr>
          <a:xfrm>
            <a:off x="8092440" y="1920240"/>
            <a:ext cx="457200" cy="45720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95" name="Google Shape;9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47304" y="1975104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7"/>
          <p:cNvSpPr/>
          <p:nvPr/>
        </p:nvSpPr>
        <p:spPr>
          <a:xfrm>
            <a:off x="8686800" y="1947672"/>
            <a:ext cx="2514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500"/>
              <a:buFont typeface="Cambria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7"/>
          <p:cNvSpPr/>
          <p:nvPr/>
        </p:nvSpPr>
        <p:spPr>
          <a:xfrm>
            <a:off x="8092440" y="2514600"/>
            <a:ext cx="30633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lang="en-US" sz="18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Recognize when and how to intentionally reteach classroom expectations throughout the school day and year..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7"/>
          <p:cNvSpPr/>
          <p:nvPr/>
        </p:nvSpPr>
        <p:spPr>
          <a:xfrm>
            <a:off x="548640" y="3977640"/>
            <a:ext cx="3520500" cy="2103000"/>
          </a:xfrm>
          <a:prstGeom prst="roundRect">
            <a:avLst>
              <a:gd fmla="val 3478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2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7"/>
          <p:cNvSpPr/>
          <p:nvPr/>
        </p:nvSpPr>
        <p:spPr>
          <a:xfrm>
            <a:off x="777240" y="4206240"/>
            <a:ext cx="457200" cy="45720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00" name="Google Shape;10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2104" y="4261104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7"/>
          <p:cNvSpPr/>
          <p:nvPr/>
        </p:nvSpPr>
        <p:spPr>
          <a:xfrm>
            <a:off x="1371600" y="4233672"/>
            <a:ext cx="2514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500"/>
              <a:buFont typeface="Cambria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7"/>
          <p:cNvSpPr/>
          <p:nvPr/>
        </p:nvSpPr>
        <p:spPr>
          <a:xfrm>
            <a:off x="777240" y="4800600"/>
            <a:ext cx="30633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lang="en-US" sz="18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Apply practical de-escalation strategies to support students during moments of dysregulation.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7"/>
          <p:cNvSpPr/>
          <p:nvPr/>
        </p:nvSpPr>
        <p:spPr>
          <a:xfrm>
            <a:off x="4206240" y="3977640"/>
            <a:ext cx="3520500" cy="2103000"/>
          </a:xfrm>
          <a:prstGeom prst="roundRect">
            <a:avLst>
              <a:gd fmla="val 3478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2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7"/>
          <p:cNvSpPr/>
          <p:nvPr/>
        </p:nvSpPr>
        <p:spPr>
          <a:xfrm>
            <a:off x="4434840" y="4206240"/>
            <a:ext cx="457200" cy="45720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05" name="Google Shape;10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89704" y="4261104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7"/>
          <p:cNvSpPr/>
          <p:nvPr/>
        </p:nvSpPr>
        <p:spPr>
          <a:xfrm>
            <a:off x="5029200" y="4233672"/>
            <a:ext cx="2514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500"/>
              <a:buFont typeface="Cambria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7"/>
          <p:cNvSpPr/>
          <p:nvPr/>
        </p:nvSpPr>
        <p:spPr>
          <a:xfrm>
            <a:off x="4434840" y="4800600"/>
            <a:ext cx="30633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200"/>
              <a:buFont typeface="Calibri"/>
              <a:buNone/>
            </a:pPr>
            <a:r>
              <a:rPr lang="en-US" sz="1800">
                <a:solidFill>
                  <a:srgbClr val="2E2E2E"/>
                </a:solidFill>
                <a:latin typeface="Calibri"/>
                <a:ea typeface="Calibri"/>
                <a:cs typeface="Calibri"/>
                <a:sym typeface="Calibri"/>
              </a:rPr>
              <a:t>Strengthen collaboration between classroom teachers, counselors, and support staff to promote consistent responses for students.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"/>
          <p:cNvSpPr/>
          <p:nvPr/>
        </p:nvSpPr>
        <p:spPr>
          <a:xfrm>
            <a:off x="502920" y="384048"/>
            <a:ext cx="567000" cy="56700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14" name="Google Shape;11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8"/>
          <p:cNvSpPr/>
          <p:nvPr/>
        </p:nvSpPr>
        <p:spPr>
          <a:xfrm>
            <a:off x="1234450" y="310900"/>
            <a:ext cx="7315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lang="en-US" sz="1800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Consider Throughout the Workshop- Turn and Talk and Share out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8"/>
          <p:cNvSpPr/>
          <p:nvPr/>
        </p:nvSpPr>
        <p:spPr>
          <a:xfrm>
            <a:off x="1234440" y="566928"/>
            <a:ext cx="104241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lang="en-US" sz="2800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As we learn together, reflect on the following questions: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8"/>
          <p:cNvSpPr/>
          <p:nvPr/>
        </p:nvSpPr>
        <p:spPr>
          <a:xfrm>
            <a:off x="0" y="6565392"/>
            <a:ext cx="12161400" cy="292500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8"/>
          <p:cNvSpPr/>
          <p:nvPr/>
        </p:nvSpPr>
        <p:spPr>
          <a:xfrm>
            <a:off x="502920" y="6565392"/>
            <a:ext cx="7315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8"/>
          <p:cNvSpPr/>
          <p:nvPr/>
        </p:nvSpPr>
        <p:spPr>
          <a:xfrm>
            <a:off x="11338560" y="6565392"/>
            <a:ext cx="457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8"/>
          <p:cNvSpPr/>
          <p:nvPr/>
        </p:nvSpPr>
        <p:spPr>
          <a:xfrm>
            <a:off x="548640" y="1417320"/>
            <a:ext cx="5120700" cy="4480500"/>
          </a:xfrm>
          <a:prstGeom prst="roundRect">
            <a:avLst>
              <a:gd fmla="val 1633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2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8"/>
          <p:cNvSpPr/>
          <p:nvPr/>
        </p:nvSpPr>
        <p:spPr>
          <a:xfrm>
            <a:off x="868680" y="1645920"/>
            <a:ext cx="4572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700"/>
              <a:buFont typeface="Cambria"/>
              <a:buNone/>
            </a:pPr>
            <a:r>
              <a:rPr b="1" lang="en-US" sz="2400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CONSIDER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8"/>
          <p:cNvSpPr/>
          <p:nvPr/>
        </p:nvSpPr>
        <p:spPr>
          <a:xfrm>
            <a:off x="868680" y="2103120"/>
            <a:ext cx="4663500" cy="35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routines in my classroom are working well, and which could be strengthened?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my students clearly know what is expected during every part of the day?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do I intentionally teach, model, and revisit expectations—not just at the beginning of the year?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rgbClr val="2E2E2E"/>
              </a:buClr>
              <a:buSzPts val="1800"/>
              <a:buFont typeface="Calibri"/>
              <a:buChar char="●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do I respond when a routine breaks down or a student becomes dysregulated?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8"/>
          <p:cNvSpPr/>
          <p:nvPr/>
        </p:nvSpPr>
        <p:spPr>
          <a:xfrm>
            <a:off x="5943600" y="1417320"/>
            <a:ext cx="5669400" cy="4480500"/>
          </a:xfrm>
          <a:prstGeom prst="roundRect">
            <a:avLst>
              <a:gd fmla="val 1633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2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8"/>
          <p:cNvSpPr/>
          <p:nvPr/>
        </p:nvSpPr>
        <p:spPr>
          <a:xfrm>
            <a:off x="6263640" y="1645920"/>
            <a:ext cx="5120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mbria"/>
              <a:buNone/>
            </a:pPr>
            <a:r>
              <a:rPr b="1" lang="en-US" sz="24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CONSIDER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8"/>
          <p:cNvSpPr/>
          <p:nvPr/>
        </p:nvSpPr>
        <p:spPr>
          <a:xfrm>
            <a:off x="6263640" y="2103120"/>
            <a:ext cx="5120700" cy="35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Are my responses predictable, consistent, and supportive?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proactive strategies could reduce challenging behaviors before they occur?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How can I partner with colleagues to provide consistent support for students across settings?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Char char="●"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is one practice I can implement immediately to improve classroom structure and student success?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F4A2E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/>
          <p:nvPr/>
        </p:nvSpPr>
        <p:spPr>
          <a:xfrm>
            <a:off x="502920" y="384048"/>
            <a:ext cx="567000" cy="567000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32" name="Google Shape;13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9"/>
          <p:cNvSpPr/>
          <p:nvPr/>
        </p:nvSpPr>
        <p:spPr>
          <a:xfrm>
            <a:off x="1234450" y="310900"/>
            <a:ext cx="84123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lang="en-US" sz="1800">
                <a:solidFill>
                  <a:srgbClr val="F6F5EF"/>
                </a:solidFill>
                <a:latin typeface="Calibri"/>
                <a:ea typeface="Calibri"/>
                <a:cs typeface="Calibri"/>
                <a:sym typeface="Calibri"/>
              </a:rPr>
              <a:t>Social Services and Education Professionals Symposium at the University of New England</a:t>
            </a:r>
            <a:endParaRPr b="0" i="0" sz="1800" u="none" cap="none" strike="noStrike">
              <a:solidFill>
                <a:srgbClr val="F6F5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9"/>
          <p:cNvSpPr/>
          <p:nvPr/>
        </p:nvSpPr>
        <p:spPr>
          <a:xfrm>
            <a:off x="1234440" y="709128"/>
            <a:ext cx="104241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lang="en-US" sz="28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AGENDA</a:t>
            </a:r>
            <a:endParaRPr b="0" i="0" sz="2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9"/>
          <p:cNvSpPr/>
          <p:nvPr/>
        </p:nvSpPr>
        <p:spPr>
          <a:xfrm>
            <a:off x="0" y="6565392"/>
            <a:ext cx="12161400" cy="292500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9"/>
          <p:cNvSpPr/>
          <p:nvPr/>
        </p:nvSpPr>
        <p:spPr>
          <a:xfrm>
            <a:off x="502920" y="6565392"/>
            <a:ext cx="7315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9"/>
          <p:cNvSpPr/>
          <p:nvPr/>
        </p:nvSpPr>
        <p:spPr>
          <a:xfrm>
            <a:off x="11338560" y="6565392"/>
            <a:ext cx="457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18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9"/>
          <p:cNvSpPr/>
          <p:nvPr/>
        </p:nvSpPr>
        <p:spPr>
          <a:xfrm>
            <a:off x="0" y="6565392"/>
            <a:ext cx="12161400" cy="292500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9"/>
          <p:cNvSpPr/>
          <p:nvPr/>
        </p:nvSpPr>
        <p:spPr>
          <a:xfrm>
            <a:off x="2194550" y="1828800"/>
            <a:ext cx="7772400" cy="4254300"/>
          </a:xfrm>
          <a:prstGeom prst="roundRect">
            <a:avLst>
              <a:gd fmla="val 2051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2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9"/>
          <p:cNvSpPr/>
          <p:nvPr/>
        </p:nvSpPr>
        <p:spPr>
          <a:xfrm>
            <a:off x="2514600" y="1927937"/>
            <a:ext cx="7132200" cy="3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90500" lvl="0" marL="177800" marR="0" rtl="0" algn="l">
              <a:spcBef>
                <a:spcPts val="1800"/>
              </a:spcBef>
              <a:spcAft>
                <a:spcPts val="0"/>
              </a:spcAft>
              <a:buClr>
                <a:srgbClr val="2A5C3A"/>
              </a:buClr>
              <a:buSzPts val="1800"/>
              <a:buFont typeface="Calibri"/>
              <a:buChar char="●"/>
            </a:pP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Morning routine - </a:t>
            </a: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Protocols</a:t>
            </a: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 and student voice </a:t>
            </a:r>
            <a:endParaRPr b="1" sz="1800">
              <a:solidFill>
                <a:srgbClr val="2A5C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177800" marR="0" rtl="0" algn="l">
              <a:spcBef>
                <a:spcPts val="1800"/>
              </a:spcBef>
              <a:spcAft>
                <a:spcPts val="0"/>
              </a:spcAft>
              <a:buClr>
                <a:srgbClr val="2A5C3A"/>
              </a:buClr>
              <a:buSzPts val="1800"/>
              <a:buFont typeface="Calibri"/>
              <a:buChar char="●"/>
            </a:pP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Welcome to the dinner party</a:t>
            </a:r>
            <a:endParaRPr b="1" sz="1800">
              <a:solidFill>
                <a:srgbClr val="2A5C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177800" marR="0" rtl="0" algn="l">
              <a:spcBef>
                <a:spcPts val="1800"/>
              </a:spcBef>
              <a:spcAft>
                <a:spcPts val="0"/>
              </a:spcAft>
              <a:buClr>
                <a:srgbClr val="2A5C3A"/>
              </a:buClr>
              <a:buSzPts val="1800"/>
              <a:buFont typeface="Calibri"/>
              <a:buChar char="●"/>
            </a:pP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Establish</a:t>
            </a: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 Turn and talk partnership and quick write </a:t>
            </a: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activity/check in  </a:t>
            </a:r>
            <a:endParaRPr b="1" sz="1800">
              <a:solidFill>
                <a:srgbClr val="2A5C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177800" marR="0" rtl="0" algn="l">
              <a:spcBef>
                <a:spcPts val="1800"/>
              </a:spcBef>
              <a:spcAft>
                <a:spcPts val="0"/>
              </a:spcAft>
              <a:buClr>
                <a:srgbClr val="2A5C3A"/>
              </a:buClr>
              <a:buSzPts val="1800"/>
              <a:buFont typeface="Calibri"/>
              <a:buChar char="●"/>
            </a:pP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Nuts and bolts of </a:t>
            </a: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Agreements</a:t>
            </a: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Protocols</a:t>
            </a: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Relationship</a:t>
            </a: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 building</a:t>
            </a:r>
            <a:endParaRPr b="1" sz="1800">
              <a:solidFill>
                <a:srgbClr val="2A5C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177800" marR="0" rtl="0" algn="l">
              <a:spcBef>
                <a:spcPts val="1800"/>
              </a:spcBef>
              <a:spcAft>
                <a:spcPts val="0"/>
              </a:spcAft>
              <a:buClr>
                <a:srgbClr val="2A5C3A"/>
              </a:buClr>
              <a:buSzPts val="1800"/>
              <a:buFont typeface="Calibri"/>
              <a:buChar char="●"/>
            </a:pP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UDL- video- Turn and talk what are your most important </a:t>
            </a: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protocols</a:t>
            </a:r>
            <a:endParaRPr b="1" sz="1800">
              <a:solidFill>
                <a:srgbClr val="2A5C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177800" marR="0" rtl="0" algn="l">
              <a:spcBef>
                <a:spcPts val="1800"/>
              </a:spcBef>
              <a:spcAft>
                <a:spcPts val="0"/>
              </a:spcAft>
              <a:buClr>
                <a:srgbClr val="2A5C3A"/>
              </a:buClr>
              <a:buSzPts val="1800"/>
              <a:buFont typeface="Calibri"/>
              <a:buChar char="●"/>
            </a:pP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Mindset for all - Learning PIT</a:t>
            </a:r>
            <a:endParaRPr b="1" sz="1800">
              <a:solidFill>
                <a:srgbClr val="2A5C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177800" marR="0" rtl="0" algn="l">
              <a:spcBef>
                <a:spcPts val="1800"/>
              </a:spcBef>
              <a:spcAft>
                <a:spcPts val="0"/>
              </a:spcAft>
              <a:buClr>
                <a:srgbClr val="2A5C3A"/>
              </a:buClr>
              <a:buSzPts val="1800"/>
              <a:buFont typeface="Calibri"/>
              <a:buChar char="●"/>
            </a:pP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Always teaching Problem Solving through </a:t>
            </a: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restorative</a:t>
            </a: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 lens</a:t>
            </a:r>
            <a:endParaRPr b="1" sz="1800">
              <a:solidFill>
                <a:srgbClr val="2A5C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177800" marR="0" rtl="0" algn="l">
              <a:spcBef>
                <a:spcPts val="1800"/>
              </a:spcBef>
              <a:spcAft>
                <a:spcPts val="0"/>
              </a:spcAft>
              <a:buClr>
                <a:srgbClr val="2A5C3A"/>
              </a:buClr>
              <a:buSzPts val="1800"/>
              <a:buFont typeface="Calibri"/>
              <a:buChar char="●"/>
            </a:pPr>
            <a:r>
              <a:rPr b="1" lang="en-US" sz="1800">
                <a:solidFill>
                  <a:srgbClr val="2A5C3A"/>
                </a:solidFill>
                <a:latin typeface="Calibri"/>
                <a:ea typeface="Calibri"/>
                <a:cs typeface="Calibri"/>
                <a:sym typeface="Calibri"/>
              </a:rPr>
              <a:t>De escalation - The What If’s               WRAP UP </a:t>
            </a:r>
            <a:endParaRPr b="1" sz="1800">
              <a:solidFill>
                <a:srgbClr val="2A5C3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47" name="Google Shape;14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0"/>
          <p:cNvSpPr/>
          <p:nvPr/>
        </p:nvSpPr>
        <p:spPr>
          <a:xfrm>
            <a:off x="1234440" y="274321"/>
            <a:ext cx="7315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MORNING ACTIVITY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0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solidFill>
                  <a:srgbClr val="595959"/>
                </a:solidFill>
              </a:rPr>
              <a:t>greeting students, what does a teacher do, says  and student,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0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0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0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0"/>
          <p:cNvSpPr/>
          <p:nvPr/>
        </p:nvSpPr>
        <p:spPr>
          <a:xfrm>
            <a:off x="548640" y="1417320"/>
            <a:ext cx="5440680" cy="2148840"/>
          </a:xfrm>
          <a:prstGeom prst="roundRect">
            <a:avLst>
              <a:gd fmla="val 3404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0"/>
          <p:cNvSpPr/>
          <p:nvPr/>
        </p:nvSpPr>
        <p:spPr>
          <a:xfrm>
            <a:off x="822972" y="3849624"/>
            <a:ext cx="4892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Is…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0"/>
          <p:cNvSpPr/>
          <p:nvPr/>
        </p:nvSpPr>
        <p:spPr>
          <a:xfrm>
            <a:off x="6172200" y="1417320"/>
            <a:ext cx="5440680" cy="2148840"/>
          </a:xfrm>
          <a:prstGeom prst="roundRect">
            <a:avLst>
              <a:gd fmla="val 3404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0"/>
          <p:cNvSpPr/>
          <p:nvPr/>
        </p:nvSpPr>
        <p:spPr>
          <a:xfrm>
            <a:off x="6446520" y="1984248"/>
            <a:ext cx="489204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77800" lvl="0" marL="177800" marR="0" rtl="0" algn="l">
              <a:spcBef>
                <a:spcPts val="300"/>
              </a:spcBef>
              <a:spcAft>
                <a:spcPts val="0"/>
              </a:spcAft>
              <a:buClr>
                <a:srgbClr val="2E2E2E"/>
              </a:buClr>
              <a:buSzPts val="1150"/>
              <a:buFont typeface="Calibri"/>
              <a:buChar char="●"/>
            </a:pPr>
            <a:r>
              <a:t/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0"/>
          <p:cNvSpPr/>
          <p:nvPr/>
        </p:nvSpPr>
        <p:spPr>
          <a:xfrm>
            <a:off x="548640" y="3749040"/>
            <a:ext cx="5440680" cy="2148840"/>
          </a:xfrm>
          <a:prstGeom prst="roundRect">
            <a:avLst>
              <a:gd fmla="val 3404" name="adj"/>
            </a:avLst>
          </a:prstGeom>
          <a:solidFill>
            <a:srgbClr val="5C8A54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0"/>
          <p:cNvSpPr/>
          <p:nvPr/>
        </p:nvSpPr>
        <p:spPr>
          <a:xfrm>
            <a:off x="822960" y="3895344"/>
            <a:ext cx="48920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mbria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0"/>
          <p:cNvSpPr/>
          <p:nvPr/>
        </p:nvSpPr>
        <p:spPr>
          <a:xfrm>
            <a:off x="822960" y="4315968"/>
            <a:ext cx="489204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0"/>
          <p:cNvSpPr/>
          <p:nvPr/>
        </p:nvSpPr>
        <p:spPr>
          <a:xfrm>
            <a:off x="6172200" y="3749040"/>
            <a:ext cx="5440680" cy="2148840"/>
          </a:xfrm>
          <a:prstGeom prst="roundRect">
            <a:avLst>
              <a:gd fmla="val 3404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0"/>
          <p:cNvSpPr/>
          <p:nvPr/>
        </p:nvSpPr>
        <p:spPr>
          <a:xfrm>
            <a:off x="6446520" y="3895344"/>
            <a:ext cx="48920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mbria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0"/>
          <p:cNvSpPr/>
          <p:nvPr/>
        </p:nvSpPr>
        <p:spPr>
          <a:xfrm>
            <a:off x="6446520" y="4315968"/>
            <a:ext cx="489204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p10" title="Screenshot 2026-06-22 at 11.58.19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975" y="1133850"/>
            <a:ext cx="4623076" cy="4764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0" title="Screenshot 2026-04-27 at 8.58.20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68575" y="1133850"/>
            <a:ext cx="4569974" cy="4764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1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1" name="Google Shape;17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1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TEACHER-TO-STUDENT AGREEMENTS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1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A Positive Classmate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1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1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1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1"/>
          <p:cNvSpPr/>
          <p:nvPr/>
        </p:nvSpPr>
        <p:spPr>
          <a:xfrm>
            <a:off x="548640" y="1417320"/>
            <a:ext cx="5440680" cy="2148840"/>
          </a:xfrm>
          <a:prstGeom prst="roundRect">
            <a:avLst>
              <a:gd fmla="val 3404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1"/>
          <p:cNvSpPr/>
          <p:nvPr/>
        </p:nvSpPr>
        <p:spPr>
          <a:xfrm>
            <a:off x="822950" y="1417329"/>
            <a:ext cx="4892100" cy="203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1"/>
          <p:cNvSpPr/>
          <p:nvPr/>
        </p:nvSpPr>
        <p:spPr>
          <a:xfrm>
            <a:off x="6172200" y="1417320"/>
            <a:ext cx="5440680" cy="2148840"/>
          </a:xfrm>
          <a:prstGeom prst="roundRect">
            <a:avLst>
              <a:gd fmla="val 3404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1"/>
          <p:cNvSpPr/>
          <p:nvPr/>
        </p:nvSpPr>
        <p:spPr>
          <a:xfrm>
            <a:off x="6446525" y="1465792"/>
            <a:ext cx="4892100" cy="19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1"/>
          <p:cNvSpPr/>
          <p:nvPr/>
        </p:nvSpPr>
        <p:spPr>
          <a:xfrm>
            <a:off x="548640" y="3749040"/>
            <a:ext cx="5440680" cy="2148840"/>
          </a:xfrm>
          <a:prstGeom prst="roundRect">
            <a:avLst>
              <a:gd fmla="val 3404" name="adj"/>
            </a:avLst>
          </a:prstGeom>
          <a:solidFill>
            <a:srgbClr val="5C8A54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1"/>
          <p:cNvSpPr/>
          <p:nvPr/>
        </p:nvSpPr>
        <p:spPr>
          <a:xfrm>
            <a:off x="6172200" y="3749040"/>
            <a:ext cx="5440680" cy="2148840"/>
          </a:xfrm>
          <a:prstGeom prst="roundRect">
            <a:avLst>
              <a:gd fmla="val 3404" name="adj"/>
            </a:avLst>
          </a:prstGeom>
          <a:solidFill>
            <a:srgbClr val="1F4A2E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3" name="Google Shape;183;p11" title="Screenshot 2026-06-22 at 11.57.40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775" y="1042200"/>
            <a:ext cx="5093076" cy="4855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1" title="Screenshot 2026-04-27 at 8.49.26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46525" y="1001175"/>
            <a:ext cx="4892099" cy="485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5EF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2"/>
          <p:cNvSpPr/>
          <p:nvPr/>
        </p:nvSpPr>
        <p:spPr>
          <a:xfrm>
            <a:off x="502920" y="384048"/>
            <a:ext cx="566928" cy="566928"/>
          </a:xfrm>
          <a:prstGeom prst="ellipse">
            <a:avLst/>
          </a:prstGeom>
          <a:solidFill>
            <a:srgbClr val="5C8A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91" name="Google Shape;19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951" y="452079"/>
            <a:ext cx="430865" cy="43086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2"/>
          <p:cNvSpPr/>
          <p:nvPr/>
        </p:nvSpPr>
        <p:spPr>
          <a:xfrm>
            <a:off x="1234440" y="310896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8A54"/>
              </a:buClr>
              <a:buSzPts val="1200"/>
              <a:buFont typeface="Calibri"/>
              <a:buNone/>
            </a:pPr>
            <a:r>
              <a:rPr b="1" i="0" lang="en-US" sz="1800" u="none" cap="none" strike="noStrike">
                <a:solidFill>
                  <a:srgbClr val="5C8A54"/>
                </a:solidFill>
                <a:latin typeface="Calibri"/>
                <a:ea typeface="Calibri"/>
                <a:cs typeface="Calibri"/>
                <a:sym typeface="Calibri"/>
              </a:rPr>
              <a:t>DAILY ROUTINE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2"/>
          <p:cNvSpPr/>
          <p:nvPr/>
        </p:nvSpPr>
        <p:spPr>
          <a:xfrm>
            <a:off x="1234440" y="566928"/>
            <a:ext cx="1042416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F4A2E"/>
                </a:solidFill>
                <a:latin typeface="Cambria"/>
                <a:ea typeface="Cambria"/>
                <a:cs typeface="Cambria"/>
                <a:sym typeface="Cambria"/>
              </a:rPr>
              <a:t>Check-In &amp; Check-Out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2"/>
          <p:cNvSpPr/>
          <p:nvPr/>
        </p:nvSpPr>
        <p:spPr>
          <a:xfrm>
            <a:off x="0" y="6565392"/>
            <a:ext cx="12161520" cy="292608"/>
          </a:xfrm>
          <a:prstGeom prst="rect">
            <a:avLst/>
          </a:prstGeom>
          <a:solidFill>
            <a:srgbClr val="1F4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2"/>
          <p:cNvSpPr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UNE Symposium  •  Social Services &amp; Education Professionals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2"/>
          <p:cNvSpPr/>
          <p:nvPr/>
        </p:nvSpPr>
        <p:spPr>
          <a:xfrm>
            <a:off x="11338560" y="6565392"/>
            <a:ext cx="457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8C79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A8C79A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2"/>
          <p:cNvSpPr/>
          <p:nvPr/>
        </p:nvSpPr>
        <p:spPr>
          <a:xfrm>
            <a:off x="548640" y="1417320"/>
            <a:ext cx="5440680" cy="4480560"/>
          </a:xfrm>
          <a:prstGeom prst="roundRect">
            <a:avLst>
              <a:gd fmla="val 1633" name="adj"/>
            </a:avLst>
          </a:prstGeom>
          <a:solidFill>
            <a:srgbClr val="FFFFFF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2"/>
          <p:cNvSpPr/>
          <p:nvPr/>
        </p:nvSpPr>
        <p:spPr>
          <a:xfrm>
            <a:off x="868680" y="1645920"/>
            <a:ext cx="47548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4A2E"/>
              </a:buClr>
              <a:buSzPts val="1800"/>
              <a:buFont typeface="Cambria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2"/>
          <p:cNvSpPr/>
          <p:nvPr/>
        </p:nvSpPr>
        <p:spPr>
          <a:xfrm>
            <a:off x="868680" y="2103120"/>
            <a:ext cx="47548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A6B5D"/>
              </a:buClr>
              <a:buSzPts val="1300"/>
              <a:buFont typeface="Calibri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2"/>
          <p:cNvSpPr/>
          <p:nvPr/>
        </p:nvSpPr>
        <p:spPr>
          <a:xfrm>
            <a:off x="868680" y="2606040"/>
            <a:ext cx="4846320" cy="3108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2"/>
          <p:cNvSpPr/>
          <p:nvPr/>
        </p:nvSpPr>
        <p:spPr>
          <a:xfrm>
            <a:off x="6172200" y="1417320"/>
            <a:ext cx="5440680" cy="4480560"/>
          </a:xfrm>
          <a:prstGeom prst="roundRect">
            <a:avLst>
              <a:gd fmla="val 1633" name="adj"/>
            </a:avLst>
          </a:prstGeom>
          <a:solidFill>
            <a:srgbClr val="5C8A54"/>
          </a:solidFill>
          <a:ln>
            <a:noFill/>
          </a:ln>
          <a:effectLst>
            <a:outerShdw blurRad="88900" rotWithShape="0" algn="bl" dir="5400000" dist="25400">
              <a:srgbClr val="1F4A2E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2"/>
          <p:cNvSpPr/>
          <p:nvPr/>
        </p:nvSpPr>
        <p:spPr>
          <a:xfrm>
            <a:off x="6492240" y="1645920"/>
            <a:ext cx="47548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mbria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2"/>
          <p:cNvSpPr/>
          <p:nvPr/>
        </p:nvSpPr>
        <p:spPr>
          <a:xfrm>
            <a:off x="6492240" y="2606040"/>
            <a:ext cx="4846320" cy="3108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12" title="Screenshot 2026-04-27 at 8.46.53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675" y="1118550"/>
            <a:ext cx="4846325" cy="5380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2" title="Screenshot 2026-04-27 at 8.47.12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20975" y="1094525"/>
            <a:ext cx="5161863" cy="538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12"/>
          <p:cNvSpPr txBox="1"/>
          <p:nvPr/>
        </p:nvSpPr>
        <p:spPr>
          <a:xfrm>
            <a:off x="7818125" y="257100"/>
            <a:ext cx="3346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u="sng">
                <a:solidFill>
                  <a:schemeClr val="hlink"/>
                </a:solidFill>
                <a:hlinkClick r:id="rId6"/>
              </a:rPr>
              <a:t>Coping Strategies Menu</a:t>
            </a:r>
            <a:r>
              <a:rPr lang="en-US" sz="2100"/>
              <a:t> </a:t>
            </a:r>
            <a:endParaRPr sz="2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