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6"/>
  </p:notesMasterIdLst>
  <p:sldIdLst>
    <p:sldId id="256" r:id="rId2"/>
    <p:sldId id="269" r:id="rId3"/>
    <p:sldId id="272" r:id="rId4"/>
    <p:sldId id="287" r:id="rId5"/>
    <p:sldId id="303" r:id="rId6"/>
    <p:sldId id="304" r:id="rId7"/>
    <p:sldId id="297" r:id="rId8"/>
    <p:sldId id="298" r:id="rId9"/>
    <p:sldId id="299" r:id="rId10"/>
    <p:sldId id="300" r:id="rId11"/>
    <p:sldId id="301" r:id="rId12"/>
    <p:sldId id="302" r:id="rId13"/>
    <p:sldId id="278" r:id="rId14"/>
    <p:sldId id="28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45"/>
    <p:restoredTop sz="59928" autoAdjust="0"/>
  </p:normalViewPr>
  <p:slideViewPr>
    <p:cSldViewPr>
      <p:cViewPr varScale="1">
        <p:scale>
          <a:sx n="54" d="100"/>
          <a:sy n="54" d="100"/>
        </p:scale>
        <p:origin x="1376"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2_2#6">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396635-C9DA-42BD-9863-BAD90B47C0BA}" type="doc">
      <dgm:prSet loTypeId="urn:microsoft.com/office/officeart/2018/2/layout/IconVerticalSolidList" loCatId="icon" qsTypeId="urn:microsoft.com/office/officeart/2005/8/quickstyle/simple1#11" qsCatId="simple" csTypeId="urn:microsoft.com/office/officeart/2005/8/colors/accent2_2#6" csCatId="accent2" phldr="1"/>
      <dgm:spPr/>
      <dgm:t>
        <a:bodyPr/>
        <a:lstStyle/>
        <a:p>
          <a:endParaRPr lang="en-US"/>
        </a:p>
      </dgm:t>
    </dgm:pt>
    <dgm:pt modelId="{CE52D279-7B9E-4A9D-A950-AEBCE3D315BD}">
      <dgm:prSet/>
      <dgm:spPr/>
      <dgm:t>
        <a:bodyPr/>
        <a:lstStyle/>
        <a:p>
          <a:r>
            <a:rPr lang="en-US"/>
            <a:t>You have an idea of something  important to you</a:t>
          </a:r>
        </a:p>
      </dgm:t>
    </dgm:pt>
    <dgm:pt modelId="{F5A974AF-98B4-4227-AB42-30F512D5A5E0}" type="parTrans" cxnId="{1819B12C-CDCF-45C9-A89A-E894A6836927}">
      <dgm:prSet/>
      <dgm:spPr/>
      <dgm:t>
        <a:bodyPr/>
        <a:lstStyle/>
        <a:p>
          <a:endParaRPr lang="en-US"/>
        </a:p>
      </dgm:t>
    </dgm:pt>
    <dgm:pt modelId="{BAB05FBA-DFFD-4BDB-8E86-5EE40B212636}" type="sibTrans" cxnId="{1819B12C-CDCF-45C9-A89A-E894A6836927}">
      <dgm:prSet/>
      <dgm:spPr/>
      <dgm:t>
        <a:bodyPr/>
        <a:lstStyle/>
        <a:p>
          <a:endParaRPr lang="en-US"/>
        </a:p>
      </dgm:t>
    </dgm:pt>
    <dgm:pt modelId="{11F84878-F857-4A45-8B14-FD483971C4F1}">
      <dgm:prSet/>
      <dgm:spPr/>
      <dgm:t>
        <a:bodyPr/>
        <a:lstStyle/>
        <a:p>
          <a:r>
            <a:rPr lang="en-US"/>
            <a:t>Find a Legislator to Submit a Bill</a:t>
          </a:r>
        </a:p>
      </dgm:t>
    </dgm:pt>
    <dgm:pt modelId="{11DD55D2-6CC8-4AB3-A81C-84D1EA435DA3}" type="parTrans" cxnId="{99AD907B-A4E0-4ADB-BF93-241ED99BF1B7}">
      <dgm:prSet/>
      <dgm:spPr/>
      <dgm:t>
        <a:bodyPr/>
        <a:lstStyle/>
        <a:p>
          <a:endParaRPr lang="en-US"/>
        </a:p>
      </dgm:t>
    </dgm:pt>
    <dgm:pt modelId="{728B3FEB-D65B-4108-8E8B-09A5847F7EAE}" type="sibTrans" cxnId="{99AD907B-A4E0-4ADB-BF93-241ED99BF1B7}">
      <dgm:prSet/>
      <dgm:spPr/>
      <dgm:t>
        <a:bodyPr/>
        <a:lstStyle/>
        <a:p>
          <a:endParaRPr lang="en-US"/>
        </a:p>
      </dgm:t>
    </dgm:pt>
    <dgm:pt modelId="{730CDD5E-1CEC-44A5-94C6-D1C1934B1F22}">
      <dgm:prSet/>
      <dgm:spPr/>
      <dgm:t>
        <a:bodyPr/>
        <a:lstStyle/>
        <a:p>
          <a:r>
            <a:rPr lang="en-US"/>
            <a:t>Public Hearing</a:t>
          </a:r>
        </a:p>
      </dgm:t>
    </dgm:pt>
    <dgm:pt modelId="{6E9923B1-0F95-4AC1-91B0-B01124152079}" type="parTrans" cxnId="{18B2BC89-3747-457C-847C-0A491E26D1F9}">
      <dgm:prSet/>
      <dgm:spPr/>
      <dgm:t>
        <a:bodyPr/>
        <a:lstStyle/>
        <a:p>
          <a:endParaRPr lang="en-US"/>
        </a:p>
      </dgm:t>
    </dgm:pt>
    <dgm:pt modelId="{3AE00594-2B9C-4DEA-A6A0-AD5BF7B41985}" type="sibTrans" cxnId="{18B2BC89-3747-457C-847C-0A491E26D1F9}">
      <dgm:prSet/>
      <dgm:spPr/>
      <dgm:t>
        <a:bodyPr/>
        <a:lstStyle/>
        <a:p>
          <a:endParaRPr lang="en-US"/>
        </a:p>
      </dgm:t>
    </dgm:pt>
    <dgm:pt modelId="{4934C410-369B-4CA8-8BF9-0C9EE020F195}">
      <dgm:prSet/>
      <dgm:spPr/>
      <dgm:t>
        <a:bodyPr/>
        <a:lstStyle/>
        <a:p>
          <a:r>
            <a:rPr lang="en-US"/>
            <a:t>Work Session</a:t>
          </a:r>
        </a:p>
      </dgm:t>
    </dgm:pt>
    <dgm:pt modelId="{B2DFBBD9-71AD-4D5A-A88E-459AE20F2575}" type="parTrans" cxnId="{3A644FB8-78E3-4509-83E0-3FC529864564}">
      <dgm:prSet/>
      <dgm:spPr/>
      <dgm:t>
        <a:bodyPr/>
        <a:lstStyle/>
        <a:p>
          <a:endParaRPr lang="en-US"/>
        </a:p>
      </dgm:t>
    </dgm:pt>
    <dgm:pt modelId="{6B65FEDE-CABB-4957-AAA1-B703A1FE9463}" type="sibTrans" cxnId="{3A644FB8-78E3-4509-83E0-3FC529864564}">
      <dgm:prSet/>
      <dgm:spPr/>
      <dgm:t>
        <a:bodyPr/>
        <a:lstStyle/>
        <a:p>
          <a:endParaRPr lang="en-US"/>
        </a:p>
      </dgm:t>
    </dgm:pt>
    <dgm:pt modelId="{CAAFF52B-70D9-4A4D-B0DA-BD2601554B18}">
      <dgm:prSet/>
      <dgm:spPr/>
      <dgm:t>
        <a:bodyPr/>
        <a:lstStyle/>
        <a:p>
          <a:r>
            <a:rPr lang="en-US"/>
            <a:t>Floor Debates &amp; Votes in both House &amp; Senate</a:t>
          </a:r>
        </a:p>
      </dgm:t>
    </dgm:pt>
    <dgm:pt modelId="{517DB6EA-40EE-4B77-BBA8-C49AFE902BF9}" type="parTrans" cxnId="{F5644FC9-FBAF-41C2-87C9-3CD3690918D5}">
      <dgm:prSet/>
      <dgm:spPr/>
      <dgm:t>
        <a:bodyPr/>
        <a:lstStyle/>
        <a:p>
          <a:endParaRPr lang="en-US"/>
        </a:p>
      </dgm:t>
    </dgm:pt>
    <dgm:pt modelId="{45B1273E-85C7-44F3-9364-1D8729FD8ACB}" type="sibTrans" cxnId="{F5644FC9-FBAF-41C2-87C9-3CD3690918D5}">
      <dgm:prSet/>
      <dgm:spPr/>
      <dgm:t>
        <a:bodyPr/>
        <a:lstStyle/>
        <a:p>
          <a:endParaRPr lang="en-US"/>
        </a:p>
      </dgm:t>
    </dgm:pt>
    <dgm:pt modelId="{2B083651-AEB0-417E-970E-6E0350704514}">
      <dgm:prSet/>
      <dgm:spPr/>
      <dgm:t>
        <a:bodyPr/>
        <a:lstStyle/>
        <a:p>
          <a:r>
            <a:rPr lang="en-US"/>
            <a:t>Governor signs into LAW</a:t>
          </a:r>
        </a:p>
      </dgm:t>
    </dgm:pt>
    <dgm:pt modelId="{675069FA-684A-46AC-9A79-45FDB95471E1}" type="parTrans" cxnId="{9559F631-DB3D-4E80-A1A1-BB32F5120BAD}">
      <dgm:prSet/>
      <dgm:spPr/>
      <dgm:t>
        <a:bodyPr/>
        <a:lstStyle/>
        <a:p>
          <a:endParaRPr lang="en-US"/>
        </a:p>
      </dgm:t>
    </dgm:pt>
    <dgm:pt modelId="{5354B038-ED15-45D1-B7D0-C2F03F77081D}" type="sibTrans" cxnId="{9559F631-DB3D-4E80-A1A1-BB32F5120BAD}">
      <dgm:prSet/>
      <dgm:spPr/>
      <dgm:t>
        <a:bodyPr/>
        <a:lstStyle/>
        <a:p>
          <a:endParaRPr lang="en-US"/>
        </a:p>
      </dgm:t>
    </dgm:pt>
    <dgm:pt modelId="{94B1C450-9E19-4946-AA48-95E9AEEBB4A1}" type="pres">
      <dgm:prSet presAssocID="{22396635-C9DA-42BD-9863-BAD90B47C0BA}" presName="root" presStyleCnt="0">
        <dgm:presLayoutVars>
          <dgm:dir/>
          <dgm:resizeHandles val="exact"/>
        </dgm:presLayoutVars>
      </dgm:prSet>
      <dgm:spPr/>
    </dgm:pt>
    <dgm:pt modelId="{CF515B76-4F55-434F-904F-D021FDC109BF}" type="pres">
      <dgm:prSet presAssocID="{CE52D279-7B9E-4A9D-A950-AEBCE3D315BD}" presName="compNode" presStyleCnt="0"/>
      <dgm:spPr/>
    </dgm:pt>
    <dgm:pt modelId="{DC68ADEC-F3D7-412F-A8EB-89E6872D5E6F}" type="pres">
      <dgm:prSet presAssocID="{CE52D279-7B9E-4A9D-A950-AEBCE3D315BD}" presName="bgRect" presStyleLbl="bgShp" presStyleIdx="0" presStyleCnt="6"/>
      <dgm:spPr/>
    </dgm:pt>
    <dgm:pt modelId="{8D71F5C7-ADB9-450D-B8F2-0CA19C2EA3C4}" type="pres">
      <dgm:prSet presAssocID="{CE52D279-7B9E-4A9D-A950-AEBCE3D315BD}"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Lightbulb"/>
        </a:ext>
      </dgm:extLst>
    </dgm:pt>
    <dgm:pt modelId="{92E40C35-58DC-406C-BC9F-8F3B49F0FECD}" type="pres">
      <dgm:prSet presAssocID="{CE52D279-7B9E-4A9D-A950-AEBCE3D315BD}" presName="spaceRect" presStyleCnt="0"/>
      <dgm:spPr/>
    </dgm:pt>
    <dgm:pt modelId="{1AD05132-82BF-4507-A42C-EB3E60827258}" type="pres">
      <dgm:prSet presAssocID="{CE52D279-7B9E-4A9D-A950-AEBCE3D315BD}" presName="parTx" presStyleLbl="revTx" presStyleIdx="0" presStyleCnt="6">
        <dgm:presLayoutVars>
          <dgm:chMax val="0"/>
          <dgm:chPref val="0"/>
        </dgm:presLayoutVars>
      </dgm:prSet>
      <dgm:spPr/>
    </dgm:pt>
    <dgm:pt modelId="{FAA286B0-B4FE-42A2-AE8D-660FAC548D0B}" type="pres">
      <dgm:prSet presAssocID="{BAB05FBA-DFFD-4BDB-8E86-5EE40B212636}" presName="sibTrans" presStyleCnt="0"/>
      <dgm:spPr/>
    </dgm:pt>
    <dgm:pt modelId="{EA7467FC-89FB-448C-AACA-AE2326940111}" type="pres">
      <dgm:prSet presAssocID="{11F84878-F857-4A45-8B14-FD483971C4F1}" presName="compNode" presStyleCnt="0"/>
      <dgm:spPr/>
    </dgm:pt>
    <dgm:pt modelId="{5911BE43-1A40-498F-9B27-B0E608468867}" type="pres">
      <dgm:prSet presAssocID="{11F84878-F857-4A45-8B14-FD483971C4F1}" presName="bgRect" presStyleLbl="bgShp" presStyleIdx="1" presStyleCnt="6"/>
      <dgm:spPr/>
    </dgm:pt>
    <dgm:pt modelId="{910DECA3-A131-46CB-AFAE-655144063B8F}" type="pres">
      <dgm:prSet presAssocID="{11F84878-F857-4A45-8B14-FD483971C4F1}"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dge"/>
        </a:ext>
      </dgm:extLst>
    </dgm:pt>
    <dgm:pt modelId="{6BEE67CC-BED1-4802-8780-F2678DF62042}" type="pres">
      <dgm:prSet presAssocID="{11F84878-F857-4A45-8B14-FD483971C4F1}" presName="spaceRect" presStyleCnt="0"/>
      <dgm:spPr/>
    </dgm:pt>
    <dgm:pt modelId="{8EB03959-162E-4E94-97E8-8003186CA149}" type="pres">
      <dgm:prSet presAssocID="{11F84878-F857-4A45-8B14-FD483971C4F1}" presName="parTx" presStyleLbl="revTx" presStyleIdx="1" presStyleCnt="6">
        <dgm:presLayoutVars>
          <dgm:chMax val="0"/>
          <dgm:chPref val="0"/>
        </dgm:presLayoutVars>
      </dgm:prSet>
      <dgm:spPr/>
    </dgm:pt>
    <dgm:pt modelId="{D67253C3-92CB-4EBC-B7A5-EC0DBF251E68}" type="pres">
      <dgm:prSet presAssocID="{728B3FEB-D65B-4108-8E8B-09A5847F7EAE}" presName="sibTrans" presStyleCnt="0"/>
      <dgm:spPr/>
    </dgm:pt>
    <dgm:pt modelId="{7DAB132D-FB8D-410F-A360-45866B5162EE}" type="pres">
      <dgm:prSet presAssocID="{730CDD5E-1CEC-44A5-94C6-D1C1934B1F22}" presName="compNode" presStyleCnt="0"/>
      <dgm:spPr/>
    </dgm:pt>
    <dgm:pt modelId="{809186DB-4EB2-4EDF-B4AC-717469817898}" type="pres">
      <dgm:prSet presAssocID="{730CDD5E-1CEC-44A5-94C6-D1C1934B1F22}" presName="bgRect" presStyleLbl="bgShp" presStyleIdx="2" presStyleCnt="6"/>
      <dgm:spPr/>
    </dgm:pt>
    <dgm:pt modelId="{C763E474-8C1C-4D59-A5E5-F5CEF013DF19}" type="pres">
      <dgm:prSet presAssocID="{730CDD5E-1CEC-44A5-94C6-D1C1934B1F22}"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Lecturer"/>
        </a:ext>
      </dgm:extLst>
    </dgm:pt>
    <dgm:pt modelId="{CF139CD1-37FB-4C63-86E5-DD54CDD6211E}" type="pres">
      <dgm:prSet presAssocID="{730CDD5E-1CEC-44A5-94C6-D1C1934B1F22}" presName="spaceRect" presStyleCnt="0"/>
      <dgm:spPr/>
    </dgm:pt>
    <dgm:pt modelId="{19AD9205-9E34-4B6F-86A0-A86A27F9C1A1}" type="pres">
      <dgm:prSet presAssocID="{730CDD5E-1CEC-44A5-94C6-D1C1934B1F22}" presName="parTx" presStyleLbl="revTx" presStyleIdx="2" presStyleCnt="6">
        <dgm:presLayoutVars>
          <dgm:chMax val="0"/>
          <dgm:chPref val="0"/>
        </dgm:presLayoutVars>
      </dgm:prSet>
      <dgm:spPr/>
    </dgm:pt>
    <dgm:pt modelId="{FCF86C5B-6709-4AAA-9A4C-E45ED1FAF1FE}" type="pres">
      <dgm:prSet presAssocID="{3AE00594-2B9C-4DEA-A6A0-AD5BF7B41985}" presName="sibTrans" presStyleCnt="0"/>
      <dgm:spPr/>
    </dgm:pt>
    <dgm:pt modelId="{1A94A934-6178-4C57-A4D0-46EF1534208C}" type="pres">
      <dgm:prSet presAssocID="{4934C410-369B-4CA8-8BF9-0C9EE020F195}" presName="compNode" presStyleCnt="0"/>
      <dgm:spPr/>
    </dgm:pt>
    <dgm:pt modelId="{7CDD1550-1C8D-4444-A5D3-707435776991}" type="pres">
      <dgm:prSet presAssocID="{4934C410-369B-4CA8-8BF9-0C9EE020F195}" presName="bgRect" presStyleLbl="bgShp" presStyleIdx="3" presStyleCnt="6"/>
      <dgm:spPr/>
    </dgm:pt>
    <dgm:pt modelId="{D7533AF4-314F-4E4F-8DC8-05540BD2EFD3}" type="pres">
      <dgm:prSet presAssocID="{4934C410-369B-4CA8-8BF9-0C9EE020F195}"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4246292A-28D8-4AA1-AC16-26E95305F50F}" type="pres">
      <dgm:prSet presAssocID="{4934C410-369B-4CA8-8BF9-0C9EE020F195}" presName="spaceRect" presStyleCnt="0"/>
      <dgm:spPr/>
    </dgm:pt>
    <dgm:pt modelId="{36D1CE29-5531-42E3-8F26-5246FE7FBD1D}" type="pres">
      <dgm:prSet presAssocID="{4934C410-369B-4CA8-8BF9-0C9EE020F195}" presName="parTx" presStyleLbl="revTx" presStyleIdx="3" presStyleCnt="6">
        <dgm:presLayoutVars>
          <dgm:chMax val="0"/>
          <dgm:chPref val="0"/>
        </dgm:presLayoutVars>
      </dgm:prSet>
      <dgm:spPr/>
    </dgm:pt>
    <dgm:pt modelId="{5B751D38-5E4B-4472-899C-43A98A8F7259}" type="pres">
      <dgm:prSet presAssocID="{6B65FEDE-CABB-4957-AAA1-B703A1FE9463}" presName="sibTrans" presStyleCnt="0"/>
      <dgm:spPr/>
    </dgm:pt>
    <dgm:pt modelId="{0F38BEFC-760F-4386-B1D5-BA71947585C4}" type="pres">
      <dgm:prSet presAssocID="{CAAFF52B-70D9-4A4D-B0DA-BD2601554B18}" presName="compNode" presStyleCnt="0"/>
      <dgm:spPr/>
    </dgm:pt>
    <dgm:pt modelId="{3564AC2E-A80C-4631-AC9B-F90AE9880F67}" type="pres">
      <dgm:prSet presAssocID="{CAAFF52B-70D9-4A4D-B0DA-BD2601554B18}" presName="bgRect" presStyleLbl="bgShp" presStyleIdx="4" presStyleCnt="6"/>
      <dgm:spPr/>
    </dgm:pt>
    <dgm:pt modelId="{70DE0487-50E2-415C-82EF-5AAF5748FB21}" type="pres">
      <dgm:prSet presAssocID="{CAAFF52B-70D9-4A4D-B0DA-BD2601554B18}"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Bank"/>
        </a:ext>
      </dgm:extLst>
    </dgm:pt>
    <dgm:pt modelId="{81CF6846-C077-446A-8665-D38A97260E66}" type="pres">
      <dgm:prSet presAssocID="{CAAFF52B-70D9-4A4D-B0DA-BD2601554B18}" presName="spaceRect" presStyleCnt="0"/>
      <dgm:spPr/>
    </dgm:pt>
    <dgm:pt modelId="{85B0D313-E88E-426F-AA43-4AC039B71ED8}" type="pres">
      <dgm:prSet presAssocID="{CAAFF52B-70D9-4A4D-B0DA-BD2601554B18}" presName="parTx" presStyleLbl="revTx" presStyleIdx="4" presStyleCnt="6">
        <dgm:presLayoutVars>
          <dgm:chMax val="0"/>
          <dgm:chPref val="0"/>
        </dgm:presLayoutVars>
      </dgm:prSet>
      <dgm:spPr/>
    </dgm:pt>
    <dgm:pt modelId="{70A3B639-4F44-4F62-962E-D69B8119445E}" type="pres">
      <dgm:prSet presAssocID="{45B1273E-85C7-44F3-9364-1D8729FD8ACB}" presName="sibTrans" presStyleCnt="0"/>
      <dgm:spPr/>
    </dgm:pt>
    <dgm:pt modelId="{8B052A34-FEB3-43FD-8D6B-3ED09EF4BE21}" type="pres">
      <dgm:prSet presAssocID="{2B083651-AEB0-417E-970E-6E0350704514}" presName="compNode" presStyleCnt="0"/>
      <dgm:spPr/>
    </dgm:pt>
    <dgm:pt modelId="{6CB23287-3824-43D4-B624-6B3CAD1626D6}" type="pres">
      <dgm:prSet presAssocID="{2B083651-AEB0-417E-970E-6E0350704514}" presName="bgRect" presStyleLbl="bgShp" presStyleIdx="5" presStyleCnt="6"/>
      <dgm:spPr/>
    </dgm:pt>
    <dgm:pt modelId="{FEF4BCBE-8AF5-441F-A737-EA3B9441642C}" type="pres">
      <dgm:prSet presAssocID="{2B083651-AEB0-417E-970E-6E0350704514}"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CD55F4D9-B86D-4536-965D-61F69E99331E}" type="pres">
      <dgm:prSet presAssocID="{2B083651-AEB0-417E-970E-6E0350704514}" presName="spaceRect" presStyleCnt="0"/>
      <dgm:spPr/>
    </dgm:pt>
    <dgm:pt modelId="{F253575D-8AD3-4717-A2FC-02E9EF43AAB0}" type="pres">
      <dgm:prSet presAssocID="{2B083651-AEB0-417E-970E-6E0350704514}" presName="parTx" presStyleLbl="revTx" presStyleIdx="5" presStyleCnt="6">
        <dgm:presLayoutVars>
          <dgm:chMax val="0"/>
          <dgm:chPref val="0"/>
        </dgm:presLayoutVars>
      </dgm:prSet>
      <dgm:spPr/>
    </dgm:pt>
  </dgm:ptLst>
  <dgm:cxnLst>
    <dgm:cxn modelId="{10AA1A13-CD06-4D84-A6A6-DFAE766AE79A}" type="presOf" srcId="{11F84878-F857-4A45-8B14-FD483971C4F1}" destId="{8EB03959-162E-4E94-97E8-8003186CA149}" srcOrd="0" destOrd="0" presId="urn:microsoft.com/office/officeart/2018/2/layout/IconVerticalSolidList"/>
    <dgm:cxn modelId="{1819B12C-CDCF-45C9-A89A-E894A6836927}" srcId="{22396635-C9DA-42BD-9863-BAD90B47C0BA}" destId="{CE52D279-7B9E-4A9D-A950-AEBCE3D315BD}" srcOrd="0" destOrd="0" parTransId="{F5A974AF-98B4-4227-AB42-30F512D5A5E0}" sibTransId="{BAB05FBA-DFFD-4BDB-8E86-5EE40B212636}"/>
    <dgm:cxn modelId="{F021072E-3F10-45CE-8218-556153B000AF}" type="presOf" srcId="{CAAFF52B-70D9-4A4D-B0DA-BD2601554B18}" destId="{85B0D313-E88E-426F-AA43-4AC039B71ED8}" srcOrd="0" destOrd="0" presId="urn:microsoft.com/office/officeart/2018/2/layout/IconVerticalSolidList"/>
    <dgm:cxn modelId="{9559F631-DB3D-4E80-A1A1-BB32F5120BAD}" srcId="{22396635-C9DA-42BD-9863-BAD90B47C0BA}" destId="{2B083651-AEB0-417E-970E-6E0350704514}" srcOrd="5" destOrd="0" parTransId="{675069FA-684A-46AC-9A79-45FDB95471E1}" sibTransId="{5354B038-ED15-45D1-B7D0-C2F03F77081D}"/>
    <dgm:cxn modelId="{0FC99635-A0AC-489C-A2D6-A81B9D1A24E8}" type="presOf" srcId="{CE52D279-7B9E-4A9D-A950-AEBCE3D315BD}" destId="{1AD05132-82BF-4507-A42C-EB3E60827258}" srcOrd="0" destOrd="0" presId="urn:microsoft.com/office/officeart/2018/2/layout/IconVerticalSolidList"/>
    <dgm:cxn modelId="{99AD907B-A4E0-4ADB-BF93-241ED99BF1B7}" srcId="{22396635-C9DA-42BD-9863-BAD90B47C0BA}" destId="{11F84878-F857-4A45-8B14-FD483971C4F1}" srcOrd="1" destOrd="0" parTransId="{11DD55D2-6CC8-4AB3-A81C-84D1EA435DA3}" sibTransId="{728B3FEB-D65B-4108-8E8B-09A5847F7EAE}"/>
    <dgm:cxn modelId="{D3B0CD7F-FCFC-4ECB-9F88-996D29FDB372}" type="presOf" srcId="{22396635-C9DA-42BD-9863-BAD90B47C0BA}" destId="{94B1C450-9E19-4946-AA48-95E9AEEBB4A1}" srcOrd="0" destOrd="0" presId="urn:microsoft.com/office/officeart/2018/2/layout/IconVerticalSolidList"/>
    <dgm:cxn modelId="{18B2BC89-3747-457C-847C-0A491E26D1F9}" srcId="{22396635-C9DA-42BD-9863-BAD90B47C0BA}" destId="{730CDD5E-1CEC-44A5-94C6-D1C1934B1F22}" srcOrd="2" destOrd="0" parTransId="{6E9923B1-0F95-4AC1-91B0-B01124152079}" sibTransId="{3AE00594-2B9C-4DEA-A6A0-AD5BF7B41985}"/>
    <dgm:cxn modelId="{3A644FB8-78E3-4509-83E0-3FC529864564}" srcId="{22396635-C9DA-42BD-9863-BAD90B47C0BA}" destId="{4934C410-369B-4CA8-8BF9-0C9EE020F195}" srcOrd="3" destOrd="0" parTransId="{B2DFBBD9-71AD-4D5A-A88E-459AE20F2575}" sibTransId="{6B65FEDE-CABB-4957-AAA1-B703A1FE9463}"/>
    <dgm:cxn modelId="{3EDF1FBE-6E66-41FF-B081-14EBDB390093}" type="presOf" srcId="{2B083651-AEB0-417E-970E-6E0350704514}" destId="{F253575D-8AD3-4717-A2FC-02E9EF43AAB0}" srcOrd="0" destOrd="0" presId="urn:microsoft.com/office/officeart/2018/2/layout/IconVerticalSolidList"/>
    <dgm:cxn modelId="{F5644FC9-FBAF-41C2-87C9-3CD3690918D5}" srcId="{22396635-C9DA-42BD-9863-BAD90B47C0BA}" destId="{CAAFF52B-70D9-4A4D-B0DA-BD2601554B18}" srcOrd="4" destOrd="0" parTransId="{517DB6EA-40EE-4B77-BBA8-C49AFE902BF9}" sibTransId="{45B1273E-85C7-44F3-9364-1D8729FD8ACB}"/>
    <dgm:cxn modelId="{1B2ED5D5-FCEB-43E3-B747-7DFF63D6AE40}" type="presOf" srcId="{730CDD5E-1CEC-44A5-94C6-D1C1934B1F22}" destId="{19AD9205-9E34-4B6F-86A0-A86A27F9C1A1}" srcOrd="0" destOrd="0" presId="urn:microsoft.com/office/officeart/2018/2/layout/IconVerticalSolidList"/>
    <dgm:cxn modelId="{FB9162FB-E3D7-45E3-988F-43AA5129100F}" type="presOf" srcId="{4934C410-369B-4CA8-8BF9-0C9EE020F195}" destId="{36D1CE29-5531-42E3-8F26-5246FE7FBD1D}" srcOrd="0" destOrd="0" presId="urn:microsoft.com/office/officeart/2018/2/layout/IconVerticalSolidList"/>
    <dgm:cxn modelId="{3FF5B4CA-C12A-4E0A-8571-8F4BC12D8A6E}" type="presParOf" srcId="{94B1C450-9E19-4946-AA48-95E9AEEBB4A1}" destId="{CF515B76-4F55-434F-904F-D021FDC109BF}" srcOrd="0" destOrd="0" presId="urn:microsoft.com/office/officeart/2018/2/layout/IconVerticalSolidList"/>
    <dgm:cxn modelId="{81C6F37C-7F3B-4F34-BEF5-2AFCFC88680E}" type="presParOf" srcId="{CF515B76-4F55-434F-904F-D021FDC109BF}" destId="{DC68ADEC-F3D7-412F-A8EB-89E6872D5E6F}" srcOrd="0" destOrd="0" presId="urn:microsoft.com/office/officeart/2018/2/layout/IconVerticalSolidList"/>
    <dgm:cxn modelId="{41D1B0ED-4CEE-4C41-BBAA-959F959270E2}" type="presParOf" srcId="{CF515B76-4F55-434F-904F-D021FDC109BF}" destId="{8D71F5C7-ADB9-450D-B8F2-0CA19C2EA3C4}" srcOrd="1" destOrd="0" presId="urn:microsoft.com/office/officeart/2018/2/layout/IconVerticalSolidList"/>
    <dgm:cxn modelId="{6B2829C4-6A94-4043-833D-C62267BEC983}" type="presParOf" srcId="{CF515B76-4F55-434F-904F-D021FDC109BF}" destId="{92E40C35-58DC-406C-BC9F-8F3B49F0FECD}" srcOrd="2" destOrd="0" presId="urn:microsoft.com/office/officeart/2018/2/layout/IconVerticalSolidList"/>
    <dgm:cxn modelId="{045AB78F-F624-49B1-8FCD-4B5AB399C760}" type="presParOf" srcId="{CF515B76-4F55-434F-904F-D021FDC109BF}" destId="{1AD05132-82BF-4507-A42C-EB3E60827258}" srcOrd="3" destOrd="0" presId="urn:microsoft.com/office/officeart/2018/2/layout/IconVerticalSolidList"/>
    <dgm:cxn modelId="{DDE2702D-8110-40FE-A290-259B472D94A2}" type="presParOf" srcId="{94B1C450-9E19-4946-AA48-95E9AEEBB4A1}" destId="{FAA286B0-B4FE-42A2-AE8D-660FAC548D0B}" srcOrd="1" destOrd="0" presId="urn:microsoft.com/office/officeart/2018/2/layout/IconVerticalSolidList"/>
    <dgm:cxn modelId="{AECF60B3-FA9D-4A2F-9E76-7E791F55ED02}" type="presParOf" srcId="{94B1C450-9E19-4946-AA48-95E9AEEBB4A1}" destId="{EA7467FC-89FB-448C-AACA-AE2326940111}" srcOrd="2" destOrd="0" presId="urn:microsoft.com/office/officeart/2018/2/layout/IconVerticalSolidList"/>
    <dgm:cxn modelId="{45894288-EB50-4339-8251-A2B32090E02A}" type="presParOf" srcId="{EA7467FC-89FB-448C-AACA-AE2326940111}" destId="{5911BE43-1A40-498F-9B27-B0E608468867}" srcOrd="0" destOrd="0" presId="urn:microsoft.com/office/officeart/2018/2/layout/IconVerticalSolidList"/>
    <dgm:cxn modelId="{66152B7C-91F0-46E5-B52B-A78301AC0521}" type="presParOf" srcId="{EA7467FC-89FB-448C-AACA-AE2326940111}" destId="{910DECA3-A131-46CB-AFAE-655144063B8F}" srcOrd="1" destOrd="0" presId="urn:microsoft.com/office/officeart/2018/2/layout/IconVerticalSolidList"/>
    <dgm:cxn modelId="{F304C131-2559-4E75-BE6C-2923AE340094}" type="presParOf" srcId="{EA7467FC-89FB-448C-AACA-AE2326940111}" destId="{6BEE67CC-BED1-4802-8780-F2678DF62042}" srcOrd="2" destOrd="0" presId="urn:microsoft.com/office/officeart/2018/2/layout/IconVerticalSolidList"/>
    <dgm:cxn modelId="{130ED7F5-8C7C-4E13-AEC4-395D41FCA9E2}" type="presParOf" srcId="{EA7467FC-89FB-448C-AACA-AE2326940111}" destId="{8EB03959-162E-4E94-97E8-8003186CA149}" srcOrd="3" destOrd="0" presId="urn:microsoft.com/office/officeart/2018/2/layout/IconVerticalSolidList"/>
    <dgm:cxn modelId="{7C896DC8-FB33-4E1F-A8F4-5DD16B2FD632}" type="presParOf" srcId="{94B1C450-9E19-4946-AA48-95E9AEEBB4A1}" destId="{D67253C3-92CB-4EBC-B7A5-EC0DBF251E68}" srcOrd="3" destOrd="0" presId="urn:microsoft.com/office/officeart/2018/2/layout/IconVerticalSolidList"/>
    <dgm:cxn modelId="{7F2C3CC2-5E8D-40F0-B0DA-5A847C5FDDFE}" type="presParOf" srcId="{94B1C450-9E19-4946-AA48-95E9AEEBB4A1}" destId="{7DAB132D-FB8D-410F-A360-45866B5162EE}" srcOrd="4" destOrd="0" presId="urn:microsoft.com/office/officeart/2018/2/layout/IconVerticalSolidList"/>
    <dgm:cxn modelId="{656F194B-6EA9-4861-84E7-3BE871413226}" type="presParOf" srcId="{7DAB132D-FB8D-410F-A360-45866B5162EE}" destId="{809186DB-4EB2-4EDF-B4AC-717469817898}" srcOrd="0" destOrd="0" presId="urn:microsoft.com/office/officeart/2018/2/layout/IconVerticalSolidList"/>
    <dgm:cxn modelId="{A6D2447C-2F75-440B-BACF-E7B8861F0903}" type="presParOf" srcId="{7DAB132D-FB8D-410F-A360-45866B5162EE}" destId="{C763E474-8C1C-4D59-A5E5-F5CEF013DF19}" srcOrd="1" destOrd="0" presId="urn:microsoft.com/office/officeart/2018/2/layout/IconVerticalSolidList"/>
    <dgm:cxn modelId="{E68E3D86-A3FF-4622-AA89-9A31BF599068}" type="presParOf" srcId="{7DAB132D-FB8D-410F-A360-45866B5162EE}" destId="{CF139CD1-37FB-4C63-86E5-DD54CDD6211E}" srcOrd="2" destOrd="0" presId="urn:microsoft.com/office/officeart/2018/2/layout/IconVerticalSolidList"/>
    <dgm:cxn modelId="{B785D745-5338-4C37-9CA6-40080F58132B}" type="presParOf" srcId="{7DAB132D-FB8D-410F-A360-45866B5162EE}" destId="{19AD9205-9E34-4B6F-86A0-A86A27F9C1A1}" srcOrd="3" destOrd="0" presId="urn:microsoft.com/office/officeart/2018/2/layout/IconVerticalSolidList"/>
    <dgm:cxn modelId="{3520E751-3926-4D94-8FF3-B18A380E04E0}" type="presParOf" srcId="{94B1C450-9E19-4946-AA48-95E9AEEBB4A1}" destId="{FCF86C5B-6709-4AAA-9A4C-E45ED1FAF1FE}" srcOrd="5" destOrd="0" presId="urn:microsoft.com/office/officeart/2018/2/layout/IconVerticalSolidList"/>
    <dgm:cxn modelId="{F269C6C0-508F-409A-B266-03EEC6297D10}" type="presParOf" srcId="{94B1C450-9E19-4946-AA48-95E9AEEBB4A1}" destId="{1A94A934-6178-4C57-A4D0-46EF1534208C}" srcOrd="6" destOrd="0" presId="urn:microsoft.com/office/officeart/2018/2/layout/IconVerticalSolidList"/>
    <dgm:cxn modelId="{9C2BC25F-9965-4586-9033-26EC53DD42D2}" type="presParOf" srcId="{1A94A934-6178-4C57-A4D0-46EF1534208C}" destId="{7CDD1550-1C8D-4444-A5D3-707435776991}" srcOrd="0" destOrd="0" presId="urn:microsoft.com/office/officeart/2018/2/layout/IconVerticalSolidList"/>
    <dgm:cxn modelId="{068DE114-DA84-4D65-A7F0-D0FC6F60DA55}" type="presParOf" srcId="{1A94A934-6178-4C57-A4D0-46EF1534208C}" destId="{D7533AF4-314F-4E4F-8DC8-05540BD2EFD3}" srcOrd="1" destOrd="0" presId="urn:microsoft.com/office/officeart/2018/2/layout/IconVerticalSolidList"/>
    <dgm:cxn modelId="{6F41465C-AFB8-4F76-9D1F-E578613D69CB}" type="presParOf" srcId="{1A94A934-6178-4C57-A4D0-46EF1534208C}" destId="{4246292A-28D8-4AA1-AC16-26E95305F50F}" srcOrd="2" destOrd="0" presId="urn:microsoft.com/office/officeart/2018/2/layout/IconVerticalSolidList"/>
    <dgm:cxn modelId="{1240D85D-F07E-4EDA-8410-65DBA15B1E62}" type="presParOf" srcId="{1A94A934-6178-4C57-A4D0-46EF1534208C}" destId="{36D1CE29-5531-42E3-8F26-5246FE7FBD1D}" srcOrd="3" destOrd="0" presId="urn:microsoft.com/office/officeart/2018/2/layout/IconVerticalSolidList"/>
    <dgm:cxn modelId="{E04138D8-AC3F-422F-8F50-6ECE7C581805}" type="presParOf" srcId="{94B1C450-9E19-4946-AA48-95E9AEEBB4A1}" destId="{5B751D38-5E4B-4472-899C-43A98A8F7259}" srcOrd="7" destOrd="0" presId="urn:microsoft.com/office/officeart/2018/2/layout/IconVerticalSolidList"/>
    <dgm:cxn modelId="{28380B8C-C57D-4BB1-A635-00B680D923AF}" type="presParOf" srcId="{94B1C450-9E19-4946-AA48-95E9AEEBB4A1}" destId="{0F38BEFC-760F-4386-B1D5-BA71947585C4}" srcOrd="8" destOrd="0" presId="urn:microsoft.com/office/officeart/2018/2/layout/IconVerticalSolidList"/>
    <dgm:cxn modelId="{EB593045-4FCF-4C38-A8E1-EF1F09E02510}" type="presParOf" srcId="{0F38BEFC-760F-4386-B1D5-BA71947585C4}" destId="{3564AC2E-A80C-4631-AC9B-F90AE9880F67}" srcOrd="0" destOrd="0" presId="urn:microsoft.com/office/officeart/2018/2/layout/IconVerticalSolidList"/>
    <dgm:cxn modelId="{EBAB1C1D-307A-4F94-8296-94C496A2F0C9}" type="presParOf" srcId="{0F38BEFC-760F-4386-B1D5-BA71947585C4}" destId="{70DE0487-50E2-415C-82EF-5AAF5748FB21}" srcOrd="1" destOrd="0" presId="urn:microsoft.com/office/officeart/2018/2/layout/IconVerticalSolidList"/>
    <dgm:cxn modelId="{A023BA58-8D53-416E-A271-6695932FA39A}" type="presParOf" srcId="{0F38BEFC-760F-4386-B1D5-BA71947585C4}" destId="{81CF6846-C077-446A-8665-D38A97260E66}" srcOrd="2" destOrd="0" presId="urn:microsoft.com/office/officeart/2018/2/layout/IconVerticalSolidList"/>
    <dgm:cxn modelId="{8A14634A-6A8C-44F4-9ED3-4EB912D96AE4}" type="presParOf" srcId="{0F38BEFC-760F-4386-B1D5-BA71947585C4}" destId="{85B0D313-E88E-426F-AA43-4AC039B71ED8}" srcOrd="3" destOrd="0" presId="urn:microsoft.com/office/officeart/2018/2/layout/IconVerticalSolidList"/>
    <dgm:cxn modelId="{66B04042-4B0B-4F29-95CF-212808735AC4}" type="presParOf" srcId="{94B1C450-9E19-4946-AA48-95E9AEEBB4A1}" destId="{70A3B639-4F44-4F62-962E-D69B8119445E}" srcOrd="9" destOrd="0" presId="urn:microsoft.com/office/officeart/2018/2/layout/IconVerticalSolidList"/>
    <dgm:cxn modelId="{03A4E4D9-C6E2-4AE1-9FF6-2F8102E4EECD}" type="presParOf" srcId="{94B1C450-9E19-4946-AA48-95E9AEEBB4A1}" destId="{8B052A34-FEB3-43FD-8D6B-3ED09EF4BE21}" srcOrd="10" destOrd="0" presId="urn:microsoft.com/office/officeart/2018/2/layout/IconVerticalSolidList"/>
    <dgm:cxn modelId="{AF9DD8A9-503A-44AF-BC73-B48529907A39}" type="presParOf" srcId="{8B052A34-FEB3-43FD-8D6B-3ED09EF4BE21}" destId="{6CB23287-3824-43D4-B624-6B3CAD1626D6}" srcOrd="0" destOrd="0" presId="urn:microsoft.com/office/officeart/2018/2/layout/IconVerticalSolidList"/>
    <dgm:cxn modelId="{87DEF8A3-0986-4DA0-9365-456CCCD24A41}" type="presParOf" srcId="{8B052A34-FEB3-43FD-8D6B-3ED09EF4BE21}" destId="{FEF4BCBE-8AF5-441F-A737-EA3B9441642C}" srcOrd="1" destOrd="0" presId="urn:microsoft.com/office/officeart/2018/2/layout/IconVerticalSolidList"/>
    <dgm:cxn modelId="{F0486FD4-06E0-4242-8E8A-3AE197D1DB8B}" type="presParOf" srcId="{8B052A34-FEB3-43FD-8D6B-3ED09EF4BE21}" destId="{CD55F4D9-B86D-4536-965D-61F69E99331E}" srcOrd="2" destOrd="0" presId="urn:microsoft.com/office/officeart/2018/2/layout/IconVerticalSolidList"/>
    <dgm:cxn modelId="{A9FDECDC-E245-4141-B414-DF2A4A3D8A31}" type="presParOf" srcId="{8B052A34-FEB3-43FD-8D6B-3ED09EF4BE21}" destId="{F253575D-8AD3-4717-A2FC-02E9EF43AAB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3A7F97-55B2-4F7C-B19C-DC9119FA2BC4}" type="doc">
      <dgm:prSet loTypeId="urn:microsoft.com/office/officeart/2018/2/layout/IconVerticalSolidList" loCatId="icon" qsTypeId="urn:microsoft.com/office/officeart/2005/8/quickstyle/simple1#3" qsCatId="simple" csTypeId="urn:microsoft.com/office/officeart/2005/8/colors/accent2_2#1" csCatId="accent2" phldr="1"/>
      <dgm:spPr/>
      <dgm:t>
        <a:bodyPr/>
        <a:lstStyle/>
        <a:p>
          <a:endParaRPr lang="en-US"/>
        </a:p>
      </dgm:t>
    </dgm:pt>
    <dgm:pt modelId="{0B636564-6735-4E27-A258-B2AF44D5FD02}">
      <dgm:prSet/>
      <dgm:spPr/>
      <dgm:t>
        <a:bodyPr/>
        <a:lstStyle/>
        <a:p>
          <a:r>
            <a:rPr lang="en-US" dirty="0"/>
            <a:t>Licensing  -  Social Work bill</a:t>
          </a:r>
        </a:p>
      </dgm:t>
    </dgm:pt>
    <dgm:pt modelId="{BC7C01DD-672E-4766-9B62-73143445CCDB}" type="parTrans" cxnId="{02E60AD7-C2F0-4C0C-ADF0-711AA465B822}">
      <dgm:prSet/>
      <dgm:spPr/>
      <dgm:t>
        <a:bodyPr/>
        <a:lstStyle/>
        <a:p>
          <a:endParaRPr lang="en-US"/>
        </a:p>
      </dgm:t>
    </dgm:pt>
    <dgm:pt modelId="{5804AA25-3671-4DBF-8540-08967488093C}" type="sibTrans" cxnId="{02E60AD7-C2F0-4C0C-ADF0-711AA465B822}">
      <dgm:prSet/>
      <dgm:spPr/>
      <dgm:t>
        <a:bodyPr/>
        <a:lstStyle/>
        <a:p>
          <a:endParaRPr lang="en-US"/>
        </a:p>
      </dgm:t>
    </dgm:pt>
    <dgm:pt modelId="{FA3D41B2-1F47-49CB-93AF-CB861CA17185}">
      <dgm:prSet/>
      <dgm:spPr/>
      <dgm:t>
        <a:bodyPr/>
        <a:lstStyle/>
        <a:p>
          <a:r>
            <a:rPr lang="en-US" dirty="0"/>
            <a:t>Certification – Mandatory  Curriculum</a:t>
          </a:r>
        </a:p>
      </dgm:t>
    </dgm:pt>
    <dgm:pt modelId="{FFFE0A62-F04E-41CD-A10B-6CA33A4D093B}" type="parTrans" cxnId="{A730361A-5D1B-4E17-8071-2ED1A5188BA7}">
      <dgm:prSet/>
      <dgm:spPr/>
      <dgm:t>
        <a:bodyPr/>
        <a:lstStyle/>
        <a:p>
          <a:endParaRPr lang="en-US"/>
        </a:p>
      </dgm:t>
    </dgm:pt>
    <dgm:pt modelId="{299B0A81-51E2-40D7-B858-4A44A771E3C4}" type="sibTrans" cxnId="{A730361A-5D1B-4E17-8071-2ED1A5188BA7}">
      <dgm:prSet/>
      <dgm:spPr/>
      <dgm:t>
        <a:bodyPr/>
        <a:lstStyle/>
        <a:p>
          <a:endParaRPr lang="en-US"/>
        </a:p>
      </dgm:t>
    </dgm:pt>
    <dgm:pt modelId="{E8FBD021-53DF-482E-A6EE-21DFD9D5B81B}">
      <dgm:prSet/>
      <dgm:spPr/>
      <dgm:t>
        <a:bodyPr/>
        <a:lstStyle/>
        <a:p>
          <a:r>
            <a:rPr lang="en-US" dirty="0"/>
            <a:t>Institutionalization – Mental Health &amp; Unhoused populations</a:t>
          </a:r>
        </a:p>
      </dgm:t>
    </dgm:pt>
    <dgm:pt modelId="{AF994B7D-919F-4929-A019-F8D63B1C13AB}" type="parTrans" cxnId="{68B79CF1-17CD-4542-A631-F3D40C32F18E}">
      <dgm:prSet/>
      <dgm:spPr/>
      <dgm:t>
        <a:bodyPr/>
        <a:lstStyle/>
        <a:p>
          <a:endParaRPr lang="en-US"/>
        </a:p>
      </dgm:t>
    </dgm:pt>
    <dgm:pt modelId="{32D1E6B3-0F38-4A8B-98DF-BEDF6EBE968B}" type="sibTrans" cxnId="{68B79CF1-17CD-4542-A631-F3D40C32F18E}">
      <dgm:prSet/>
      <dgm:spPr/>
      <dgm:t>
        <a:bodyPr/>
        <a:lstStyle/>
        <a:p>
          <a:endParaRPr lang="en-US"/>
        </a:p>
      </dgm:t>
    </dgm:pt>
    <dgm:pt modelId="{95557220-47C7-4E9B-9D6F-A0D64D32B24F}" type="pres">
      <dgm:prSet presAssocID="{463A7F97-55B2-4F7C-B19C-DC9119FA2BC4}" presName="root" presStyleCnt="0">
        <dgm:presLayoutVars>
          <dgm:dir/>
          <dgm:resizeHandles val="exact"/>
        </dgm:presLayoutVars>
      </dgm:prSet>
      <dgm:spPr/>
    </dgm:pt>
    <dgm:pt modelId="{4D05A1A6-2A0A-4178-9D7A-CE61C14AC383}" type="pres">
      <dgm:prSet presAssocID="{0B636564-6735-4E27-A258-B2AF44D5FD02}" presName="compNode" presStyleCnt="0"/>
      <dgm:spPr/>
    </dgm:pt>
    <dgm:pt modelId="{71719D30-2887-4D5E-B5E6-0B55B994DCD1}" type="pres">
      <dgm:prSet presAssocID="{0B636564-6735-4E27-A258-B2AF44D5FD02}" presName="bgRect" presStyleLbl="bgShp" presStyleIdx="0" presStyleCnt="3"/>
      <dgm:spPr/>
    </dgm:pt>
    <dgm:pt modelId="{64A01670-F54E-43E5-9F96-FBD58866C868}" type="pres">
      <dgm:prSet presAssocID="{0B636564-6735-4E27-A258-B2AF44D5FD0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ales of Justice"/>
        </a:ext>
      </dgm:extLst>
    </dgm:pt>
    <dgm:pt modelId="{F484350D-463A-4091-AF97-AFE22CAAA51F}" type="pres">
      <dgm:prSet presAssocID="{0B636564-6735-4E27-A258-B2AF44D5FD02}" presName="spaceRect" presStyleCnt="0"/>
      <dgm:spPr/>
    </dgm:pt>
    <dgm:pt modelId="{E8B826D3-5744-41A5-9948-D030464FCF3C}" type="pres">
      <dgm:prSet presAssocID="{0B636564-6735-4E27-A258-B2AF44D5FD02}" presName="parTx" presStyleLbl="revTx" presStyleIdx="0" presStyleCnt="3">
        <dgm:presLayoutVars>
          <dgm:chMax val="0"/>
          <dgm:chPref val="0"/>
        </dgm:presLayoutVars>
      </dgm:prSet>
      <dgm:spPr/>
    </dgm:pt>
    <dgm:pt modelId="{5850A613-89AA-49B4-BAEA-53D7D2E267AF}" type="pres">
      <dgm:prSet presAssocID="{5804AA25-3671-4DBF-8540-08967488093C}" presName="sibTrans" presStyleCnt="0"/>
      <dgm:spPr/>
    </dgm:pt>
    <dgm:pt modelId="{2CFAA5B6-68C3-49CA-A725-79010E5A20A4}" type="pres">
      <dgm:prSet presAssocID="{FA3D41B2-1F47-49CB-93AF-CB861CA17185}" presName="compNode" presStyleCnt="0"/>
      <dgm:spPr/>
    </dgm:pt>
    <dgm:pt modelId="{C522CF6B-6D77-4AF3-A108-3381D81D6DD3}" type="pres">
      <dgm:prSet presAssocID="{FA3D41B2-1F47-49CB-93AF-CB861CA17185}" presName="bgRect" presStyleLbl="bgShp" presStyleIdx="1" presStyleCnt="3"/>
      <dgm:spPr/>
    </dgm:pt>
    <dgm:pt modelId="{D5E35125-F3C2-437B-A68C-E8BEB385CABC}" type="pres">
      <dgm:prSet presAssocID="{FA3D41B2-1F47-49CB-93AF-CB861CA17185}"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39C78E1D-9668-4D31-B81C-BFF906FAF8B5}" type="pres">
      <dgm:prSet presAssocID="{FA3D41B2-1F47-49CB-93AF-CB861CA17185}" presName="spaceRect" presStyleCnt="0"/>
      <dgm:spPr/>
    </dgm:pt>
    <dgm:pt modelId="{D3E6FA77-BCF5-45D1-807B-5EB5246EEEFA}" type="pres">
      <dgm:prSet presAssocID="{FA3D41B2-1F47-49CB-93AF-CB861CA17185}" presName="parTx" presStyleLbl="revTx" presStyleIdx="1" presStyleCnt="3">
        <dgm:presLayoutVars>
          <dgm:chMax val="0"/>
          <dgm:chPref val="0"/>
        </dgm:presLayoutVars>
      </dgm:prSet>
      <dgm:spPr/>
    </dgm:pt>
    <dgm:pt modelId="{D86D5C9D-48E9-42A7-8542-EF2099BEA0B9}" type="pres">
      <dgm:prSet presAssocID="{299B0A81-51E2-40D7-B858-4A44A771E3C4}" presName="sibTrans" presStyleCnt="0"/>
      <dgm:spPr/>
    </dgm:pt>
    <dgm:pt modelId="{886A6676-72C9-400B-B528-B865F69AD3A8}" type="pres">
      <dgm:prSet presAssocID="{E8FBD021-53DF-482E-A6EE-21DFD9D5B81B}" presName="compNode" presStyleCnt="0"/>
      <dgm:spPr/>
    </dgm:pt>
    <dgm:pt modelId="{0C93707A-A071-4D27-B81F-A3C847804172}" type="pres">
      <dgm:prSet presAssocID="{E8FBD021-53DF-482E-A6EE-21DFD9D5B81B}" presName="bgRect" presStyleLbl="bgShp" presStyleIdx="2" presStyleCnt="3"/>
      <dgm:spPr/>
    </dgm:pt>
    <dgm:pt modelId="{D4A6E856-1915-400F-AC74-593784507E22}" type="pres">
      <dgm:prSet presAssocID="{E8FBD021-53DF-482E-A6EE-21DFD9D5B81B}"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choolhouse"/>
        </a:ext>
      </dgm:extLst>
    </dgm:pt>
    <dgm:pt modelId="{279FF336-C39D-418E-8A85-A7DF8A0EEAE5}" type="pres">
      <dgm:prSet presAssocID="{E8FBD021-53DF-482E-A6EE-21DFD9D5B81B}" presName="spaceRect" presStyleCnt="0"/>
      <dgm:spPr/>
    </dgm:pt>
    <dgm:pt modelId="{6057117E-EF30-4979-97F9-6379052BEB9F}" type="pres">
      <dgm:prSet presAssocID="{E8FBD021-53DF-482E-A6EE-21DFD9D5B81B}" presName="parTx" presStyleLbl="revTx" presStyleIdx="2" presStyleCnt="3">
        <dgm:presLayoutVars>
          <dgm:chMax val="0"/>
          <dgm:chPref val="0"/>
        </dgm:presLayoutVars>
      </dgm:prSet>
      <dgm:spPr/>
    </dgm:pt>
  </dgm:ptLst>
  <dgm:cxnLst>
    <dgm:cxn modelId="{992DDB11-DB8E-48E5-BE2B-C104897E21DE}" type="presOf" srcId="{E8FBD021-53DF-482E-A6EE-21DFD9D5B81B}" destId="{6057117E-EF30-4979-97F9-6379052BEB9F}" srcOrd="0" destOrd="0" presId="urn:microsoft.com/office/officeart/2018/2/layout/IconVerticalSolidList"/>
    <dgm:cxn modelId="{A730361A-5D1B-4E17-8071-2ED1A5188BA7}" srcId="{463A7F97-55B2-4F7C-B19C-DC9119FA2BC4}" destId="{FA3D41B2-1F47-49CB-93AF-CB861CA17185}" srcOrd="1" destOrd="0" parTransId="{FFFE0A62-F04E-41CD-A10B-6CA33A4D093B}" sibTransId="{299B0A81-51E2-40D7-B858-4A44A771E3C4}"/>
    <dgm:cxn modelId="{FC15641E-7B17-41C9-AFFC-58D7E4A3DD69}" type="presOf" srcId="{FA3D41B2-1F47-49CB-93AF-CB861CA17185}" destId="{D3E6FA77-BCF5-45D1-807B-5EB5246EEEFA}" srcOrd="0" destOrd="0" presId="urn:microsoft.com/office/officeart/2018/2/layout/IconVerticalSolidList"/>
    <dgm:cxn modelId="{4F395259-E93D-455F-AD13-14E5941058C0}" type="presOf" srcId="{463A7F97-55B2-4F7C-B19C-DC9119FA2BC4}" destId="{95557220-47C7-4E9B-9D6F-A0D64D32B24F}" srcOrd="0" destOrd="0" presId="urn:microsoft.com/office/officeart/2018/2/layout/IconVerticalSolidList"/>
    <dgm:cxn modelId="{02E60AD7-C2F0-4C0C-ADF0-711AA465B822}" srcId="{463A7F97-55B2-4F7C-B19C-DC9119FA2BC4}" destId="{0B636564-6735-4E27-A258-B2AF44D5FD02}" srcOrd="0" destOrd="0" parTransId="{BC7C01DD-672E-4766-9B62-73143445CCDB}" sibTransId="{5804AA25-3671-4DBF-8540-08967488093C}"/>
    <dgm:cxn modelId="{68B79CF1-17CD-4542-A631-F3D40C32F18E}" srcId="{463A7F97-55B2-4F7C-B19C-DC9119FA2BC4}" destId="{E8FBD021-53DF-482E-A6EE-21DFD9D5B81B}" srcOrd="2" destOrd="0" parTransId="{AF994B7D-919F-4929-A019-F8D63B1C13AB}" sibTransId="{32D1E6B3-0F38-4A8B-98DF-BEDF6EBE968B}"/>
    <dgm:cxn modelId="{42C6A3F6-4AEC-4E9E-8298-F20290383B24}" type="presOf" srcId="{0B636564-6735-4E27-A258-B2AF44D5FD02}" destId="{E8B826D3-5744-41A5-9948-D030464FCF3C}" srcOrd="0" destOrd="0" presId="urn:microsoft.com/office/officeart/2018/2/layout/IconVerticalSolidList"/>
    <dgm:cxn modelId="{39E1772C-6A4D-49FA-90B4-1BCB6A2D432E}" type="presParOf" srcId="{95557220-47C7-4E9B-9D6F-A0D64D32B24F}" destId="{4D05A1A6-2A0A-4178-9D7A-CE61C14AC383}" srcOrd="0" destOrd="0" presId="urn:microsoft.com/office/officeart/2018/2/layout/IconVerticalSolidList"/>
    <dgm:cxn modelId="{592DB4A6-C601-460D-89B1-F8C513FBB1E7}" type="presParOf" srcId="{4D05A1A6-2A0A-4178-9D7A-CE61C14AC383}" destId="{71719D30-2887-4D5E-B5E6-0B55B994DCD1}" srcOrd="0" destOrd="0" presId="urn:microsoft.com/office/officeart/2018/2/layout/IconVerticalSolidList"/>
    <dgm:cxn modelId="{BE5930BE-2C3A-4571-B41F-A8142C62872C}" type="presParOf" srcId="{4D05A1A6-2A0A-4178-9D7A-CE61C14AC383}" destId="{64A01670-F54E-43E5-9F96-FBD58866C868}" srcOrd="1" destOrd="0" presId="urn:microsoft.com/office/officeart/2018/2/layout/IconVerticalSolidList"/>
    <dgm:cxn modelId="{B8EF30EA-2B04-44FE-85A0-F2351E3EF44A}" type="presParOf" srcId="{4D05A1A6-2A0A-4178-9D7A-CE61C14AC383}" destId="{F484350D-463A-4091-AF97-AFE22CAAA51F}" srcOrd="2" destOrd="0" presId="urn:microsoft.com/office/officeart/2018/2/layout/IconVerticalSolidList"/>
    <dgm:cxn modelId="{708E6218-F19B-4FDB-B37E-24946EF7CC54}" type="presParOf" srcId="{4D05A1A6-2A0A-4178-9D7A-CE61C14AC383}" destId="{E8B826D3-5744-41A5-9948-D030464FCF3C}" srcOrd="3" destOrd="0" presId="urn:microsoft.com/office/officeart/2018/2/layout/IconVerticalSolidList"/>
    <dgm:cxn modelId="{D072F341-CB49-44B0-80A9-02113CD37DC0}" type="presParOf" srcId="{95557220-47C7-4E9B-9D6F-A0D64D32B24F}" destId="{5850A613-89AA-49B4-BAEA-53D7D2E267AF}" srcOrd="1" destOrd="0" presId="urn:microsoft.com/office/officeart/2018/2/layout/IconVerticalSolidList"/>
    <dgm:cxn modelId="{C11A01FE-0B20-434B-BCBA-7351FBCD5236}" type="presParOf" srcId="{95557220-47C7-4E9B-9D6F-A0D64D32B24F}" destId="{2CFAA5B6-68C3-49CA-A725-79010E5A20A4}" srcOrd="2" destOrd="0" presId="urn:microsoft.com/office/officeart/2018/2/layout/IconVerticalSolidList"/>
    <dgm:cxn modelId="{FDFB7373-12AD-4213-81E8-A356796700C0}" type="presParOf" srcId="{2CFAA5B6-68C3-49CA-A725-79010E5A20A4}" destId="{C522CF6B-6D77-4AF3-A108-3381D81D6DD3}" srcOrd="0" destOrd="0" presId="urn:microsoft.com/office/officeart/2018/2/layout/IconVerticalSolidList"/>
    <dgm:cxn modelId="{AF399B9E-5CBB-4649-8329-AEF6893FE9F1}" type="presParOf" srcId="{2CFAA5B6-68C3-49CA-A725-79010E5A20A4}" destId="{D5E35125-F3C2-437B-A68C-E8BEB385CABC}" srcOrd="1" destOrd="0" presId="urn:microsoft.com/office/officeart/2018/2/layout/IconVerticalSolidList"/>
    <dgm:cxn modelId="{FE8F8E5E-CE52-4A84-96A4-5DF2BF7B6CA2}" type="presParOf" srcId="{2CFAA5B6-68C3-49CA-A725-79010E5A20A4}" destId="{39C78E1D-9668-4D31-B81C-BFF906FAF8B5}" srcOrd="2" destOrd="0" presId="urn:microsoft.com/office/officeart/2018/2/layout/IconVerticalSolidList"/>
    <dgm:cxn modelId="{CF040F65-8B3A-4EA8-8135-B5D82FE9B2A1}" type="presParOf" srcId="{2CFAA5B6-68C3-49CA-A725-79010E5A20A4}" destId="{D3E6FA77-BCF5-45D1-807B-5EB5246EEEFA}" srcOrd="3" destOrd="0" presId="urn:microsoft.com/office/officeart/2018/2/layout/IconVerticalSolidList"/>
    <dgm:cxn modelId="{B44335EA-9005-410D-A86D-CF699B321A24}" type="presParOf" srcId="{95557220-47C7-4E9B-9D6F-A0D64D32B24F}" destId="{D86D5C9D-48E9-42A7-8542-EF2099BEA0B9}" srcOrd="3" destOrd="0" presId="urn:microsoft.com/office/officeart/2018/2/layout/IconVerticalSolidList"/>
    <dgm:cxn modelId="{B6638971-1D2A-4E02-9640-AC01153C1599}" type="presParOf" srcId="{95557220-47C7-4E9B-9D6F-A0D64D32B24F}" destId="{886A6676-72C9-400B-B528-B865F69AD3A8}" srcOrd="4" destOrd="0" presId="urn:microsoft.com/office/officeart/2018/2/layout/IconVerticalSolidList"/>
    <dgm:cxn modelId="{AB685649-193B-40F7-8F8E-3963DD3D0724}" type="presParOf" srcId="{886A6676-72C9-400B-B528-B865F69AD3A8}" destId="{0C93707A-A071-4D27-B81F-A3C847804172}" srcOrd="0" destOrd="0" presId="urn:microsoft.com/office/officeart/2018/2/layout/IconVerticalSolidList"/>
    <dgm:cxn modelId="{E293C6B5-E386-4788-835E-0E573DA5E5F6}" type="presParOf" srcId="{886A6676-72C9-400B-B528-B865F69AD3A8}" destId="{D4A6E856-1915-400F-AC74-593784507E22}" srcOrd="1" destOrd="0" presId="urn:microsoft.com/office/officeart/2018/2/layout/IconVerticalSolidList"/>
    <dgm:cxn modelId="{F11917B0-314A-4751-B224-846C89ECA07F}" type="presParOf" srcId="{886A6676-72C9-400B-B528-B865F69AD3A8}" destId="{279FF336-C39D-418E-8A85-A7DF8A0EEAE5}" srcOrd="2" destOrd="0" presId="urn:microsoft.com/office/officeart/2018/2/layout/IconVerticalSolidList"/>
    <dgm:cxn modelId="{DE76AB46-C302-4101-833F-F20CA124CDCE}" type="presParOf" srcId="{886A6676-72C9-400B-B528-B865F69AD3A8}" destId="{6057117E-EF30-4979-97F9-6379052BEB9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8ADEC-F3D7-412F-A8EB-89E6872D5E6F}">
      <dsp:nvSpPr>
        <dsp:cNvPr id="0" name=""/>
        <dsp:cNvSpPr/>
      </dsp:nvSpPr>
      <dsp:spPr>
        <a:xfrm>
          <a:off x="0" y="1116"/>
          <a:ext cx="7408333" cy="4756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71F5C7-ADB9-450D-B8F2-0CA19C2EA3C4}">
      <dsp:nvSpPr>
        <dsp:cNvPr id="0" name=""/>
        <dsp:cNvSpPr/>
      </dsp:nvSpPr>
      <dsp:spPr>
        <a:xfrm>
          <a:off x="143884" y="108137"/>
          <a:ext cx="261607" cy="2616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D05132-82BF-4507-A42C-EB3E60827258}">
      <dsp:nvSpPr>
        <dsp:cNvPr id="0" name=""/>
        <dsp:cNvSpPr/>
      </dsp:nvSpPr>
      <dsp:spPr>
        <a:xfrm>
          <a:off x="549375" y="1116"/>
          <a:ext cx="6858957" cy="475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340" tIns="50340" rIns="50340" bIns="50340" numCol="1" spcCol="1270" anchor="ctr" anchorCtr="0">
          <a:noAutofit/>
        </a:bodyPr>
        <a:lstStyle/>
        <a:p>
          <a:pPr marL="0" lvl="0" indent="0" algn="l" defTabSz="844550">
            <a:lnSpc>
              <a:spcPct val="90000"/>
            </a:lnSpc>
            <a:spcBef>
              <a:spcPct val="0"/>
            </a:spcBef>
            <a:spcAft>
              <a:spcPct val="35000"/>
            </a:spcAft>
            <a:buNone/>
          </a:pPr>
          <a:r>
            <a:rPr lang="en-US" sz="1900" kern="1200"/>
            <a:t>You have an idea of something  important to you</a:t>
          </a:r>
        </a:p>
      </dsp:txBody>
      <dsp:txXfrm>
        <a:off x="549375" y="1116"/>
        <a:ext cx="6858957" cy="475650"/>
      </dsp:txXfrm>
    </dsp:sp>
    <dsp:sp modelId="{5911BE43-1A40-498F-9B27-B0E608468867}">
      <dsp:nvSpPr>
        <dsp:cNvPr id="0" name=""/>
        <dsp:cNvSpPr/>
      </dsp:nvSpPr>
      <dsp:spPr>
        <a:xfrm>
          <a:off x="0" y="595678"/>
          <a:ext cx="7408333" cy="4756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0DECA3-A131-46CB-AFAE-655144063B8F}">
      <dsp:nvSpPr>
        <dsp:cNvPr id="0" name=""/>
        <dsp:cNvSpPr/>
      </dsp:nvSpPr>
      <dsp:spPr>
        <a:xfrm>
          <a:off x="143884" y="702700"/>
          <a:ext cx="261607" cy="2616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EB03959-162E-4E94-97E8-8003186CA149}">
      <dsp:nvSpPr>
        <dsp:cNvPr id="0" name=""/>
        <dsp:cNvSpPr/>
      </dsp:nvSpPr>
      <dsp:spPr>
        <a:xfrm>
          <a:off x="549375" y="595678"/>
          <a:ext cx="6858957" cy="475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340" tIns="50340" rIns="50340" bIns="50340" numCol="1" spcCol="1270" anchor="ctr" anchorCtr="0">
          <a:noAutofit/>
        </a:bodyPr>
        <a:lstStyle/>
        <a:p>
          <a:pPr marL="0" lvl="0" indent="0" algn="l" defTabSz="844550">
            <a:lnSpc>
              <a:spcPct val="90000"/>
            </a:lnSpc>
            <a:spcBef>
              <a:spcPct val="0"/>
            </a:spcBef>
            <a:spcAft>
              <a:spcPct val="35000"/>
            </a:spcAft>
            <a:buNone/>
          </a:pPr>
          <a:r>
            <a:rPr lang="en-US" sz="1900" kern="1200"/>
            <a:t>Find a Legislator to Submit a Bill</a:t>
          </a:r>
        </a:p>
      </dsp:txBody>
      <dsp:txXfrm>
        <a:off x="549375" y="595678"/>
        <a:ext cx="6858957" cy="475650"/>
      </dsp:txXfrm>
    </dsp:sp>
    <dsp:sp modelId="{809186DB-4EB2-4EDF-B4AC-717469817898}">
      <dsp:nvSpPr>
        <dsp:cNvPr id="0" name=""/>
        <dsp:cNvSpPr/>
      </dsp:nvSpPr>
      <dsp:spPr>
        <a:xfrm>
          <a:off x="0" y="1190241"/>
          <a:ext cx="7408333" cy="4756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63E474-8C1C-4D59-A5E5-F5CEF013DF19}">
      <dsp:nvSpPr>
        <dsp:cNvPr id="0" name=""/>
        <dsp:cNvSpPr/>
      </dsp:nvSpPr>
      <dsp:spPr>
        <a:xfrm>
          <a:off x="143884" y="1297262"/>
          <a:ext cx="261607" cy="2616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9AD9205-9E34-4B6F-86A0-A86A27F9C1A1}">
      <dsp:nvSpPr>
        <dsp:cNvPr id="0" name=""/>
        <dsp:cNvSpPr/>
      </dsp:nvSpPr>
      <dsp:spPr>
        <a:xfrm>
          <a:off x="549375" y="1190241"/>
          <a:ext cx="6858957" cy="475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340" tIns="50340" rIns="50340" bIns="50340" numCol="1" spcCol="1270" anchor="ctr" anchorCtr="0">
          <a:noAutofit/>
        </a:bodyPr>
        <a:lstStyle/>
        <a:p>
          <a:pPr marL="0" lvl="0" indent="0" algn="l" defTabSz="844550">
            <a:lnSpc>
              <a:spcPct val="90000"/>
            </a:lnSpc>
            <a:spcBef>
              <a:spcPct val="0"/>
            </a:spcBef>
            <a:spcAft>
              <a:spcPct val="35000"/>
            </a:spcAft>
            <a:buNone/>
          </a:pPr>
          <a:r>
            <a:rPr lang="en-US" sz="1900" kern="1200"/>
            <a:t>Public Hearing</a:t>
          </a:r>
        </a:p>
      </dsp:txBody>
      <dsp:txXfrm>
        <a:off x="549375" y="1190241"/>
        <a:ext cx="6858957" cy="475650"/>
      </dsp:txXfrm>
    </dsp:sp>
    <dsp:sp modelId="{7CDD1550-1C8D-4444-A5D3-707435776991}">
      <dsp:nvSpPr>
        <dsp:cNvPr id="0" name=""/>
        <dsp:cNvSpPr/>
      </dsp:nvSpPr>
      <dsp:spPr>
        <a:xfrm>
          <a:off x="0" y="1784804"/>
          <a:ext cx="7408333" cy="4756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533AF4-314F-4E4F-8DC8-05540BD2EFD3}">
      <dsp:nvSpPr>
        <dsp:cNvPr id="0" name=""/>
        <dsp:cNvSpPr/>
      </dsp:nvSpPr>
      <dsp:spPr>
        <a:xfrm>
          <a:off x="143884" y="1891825"/>
          <a:ext cx="261607" cy="2616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6D1CE29-5531-42E3-8F26-5246FE7FBD1D}">
      <dsp:nvSpPr>
        <dsp:cNvPr id="0" name=""/>
        <dsp:cNvSpPr/>
      </dsp:nvSpPr>
      <dsp:spPr>
        <a:xfrm>
          <a:off x="549375" y="1784804"/>
          <a:ext cx="6858957" cy="475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340" tIns="50340" rIns="50340" bIns="50340" numCol="1" spcCol="1270" anchor="ctr" anchorCtr="0">
          <a:noAutofit/>
        </a:bodyPr>
        <a:lstStyle/>
        <a:p>
          <a:pPr marL="0" lvl="0" indent="0" algn="l" defTabSz="844550">
            <a:lnSpc>
              <a:spcPct val="90000"/>
            </a:lnSpc>
            <a:spcBef>
              <a:spcPct val="0"/>
            </a:spcBef>
            <a:spcAft>
              <a:spcPct val="35000"/>
            </a:spcAft>
            <a:buNone/>
          </a:pPr>
          <a:r>
            <a:rPr lang="en-US" sz="1900" kern="1200"/>
            <a:t>Work Session</a:t>
          </a:r>
        </a:p>
      </dsp:txBody>
      <dsp:txXfrm>
        <a:off x="549375" y="1784804"/>
        <a:ext cx="6858957" cy="475650"/>
      </dsp:txXfrm>
    </dsp:sp>
    <dsp:sp modelId="{3564AC2E-A80C-4631-AC9B-F90AE9880F67}">
      <dsp:nvSpPr>
        <dsp:cNvPr id="0" name=""/>
        <dsp:cNvSpPr/>
      </dsp:nvSpPr>
      <dsp:spPr>
        <a:xfrm>
          <a:off x="0" y="2379366"/>
          <a:ext cx="7408333" cy="4756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DE0487-50E2-415C-82EF-5AAF5748FB21}">
      <dsp:nvSpPr>
        <dsp:cNvPr id="0" name=""/>
        <dsp:cNvSpPr/>
      </dsp:nvSpPr>
      <dsp:spPr>
        <a:xfrm>
          <a:off x="143884" y="2486388"/>
          <a:ext cx="261607" cy="2616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5B0D313-E88E-426F-AA43-4AC039B71ED8}">
      <dsp:nvSpPr>
        <dsp:cNvPr id="0" name=""/>
        <dsp:cNvSpPr/>
      </dsp:nvSpPr>
      <dsp:spPr>
        <a:xfrm>
          <a:off x="549375" y="2379366"/>
          <a:ext cx="6858957" cy="475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340" tIns="50340" rIns="50340" bIns="50340" numCol="1" spcCol="1270" anchor="ctr" anchorCtr="0">
          <a:noAutofit/>
        </a:bodyPr>
        <a:lstStyle/>
        <a:p>
          <a:pPr marL="0" lvl="0" indent="0" algn="l" defTabSz="844550">
            <a:lnSpc>
              <a:spcPct val="90000"/>
            </a:lnSpc>
            <a:spcBef>
              <a:spcPct val="0"/>
            </a:spcBef>
            <a:spcAft>
              <a:spcPct val="35000"/>
            </a:spcAft>
            <a:buNone/>
          </a:pPr>
          <a:r>
            <a:rPr lang="en-US" sz="1900" kern="1200"/>
            <a:t>Floor Debates &amp; Votes in both House &amp; Senate</a:t>
          </a:r>
        </a:p>
      </dsp:txBody>
      <dsp:txXfrm>
        <a:off x="549375" y="2379366"/>
        <a:ext cx="6858957" cy="475650"/>
      </dsp:txXfrm>
    </dsp:sp>
    <dsp:sp modelId="{6CB23287-3824-43D4-B624-6B3CAD1626D6}">
      <dsp:nvSpPr>
        <dsp:cNvPr id="0" name=""/>
        <dsp:cNvSpPr/>
      </dsp:nvSpPr>
      <dsp:spPr>
        <a:xfrm>
          <a:off x="0" y="2973929"/>
          <a:ext cx="7408333" cy="47565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F4BCBE-8AF5-441F-A737-EA3B9441642C}">
      <dsp:nvSpPr>
        <dsp:cNvPr id="0" name=""/>
        <dsp:cNvSpPr/>
      </dsp:nvSpPr>
      <dsp:spPr>
        <a:xfrm>
          <a:off x="143884" y="3080950"/>
          <a:ext cx="261607" cy="2616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253575D-8AD3-4717-A2FC-02E9EF43AAB0}">
      <dsp:nvSpPr>
        <dsp:cNvPr id="0" name=""/>
        <dsp:cNvSpPr/>
      </dsp:nvSpPr>
      <dsp:spPr>
        <a:xfrm>
          <a:off x="549375" y="2973929"/>
          <a:ext cx="6858957" cy="475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340" tIns="50340" rIns="50340" bIns="50340" numCol="1" spcCol="1270" anchor="ctr" anchorCtr="0">
          <a:noAutofit/>
        </a:bodyPr>
        <a:lstStyle/>
        <a:p>
          <a:pPr marL="0" lvl="0" indent="0" algn="l" defTabSz="844550">
            <a:lnSpc>
              <a:spcPct val="90000"/>
            </a:lnSpc>
            <a:spcBef>
              <a:spcPct val="0"/>
            </a:spcBef>
            <a:spcAft>
              <a:spcPct val="35000"/>
            </a:spcAft>
            <a:buNone/>
          </a:pPr>
          <a:r>
            <a:rPr lang="en-US" sz="1900" kern="1200"/>
            <a:t>Governor signs into LAW</a:t>
          </a:r>
        </a:p>
      </dsp:txBody>
      <dsp:txXfrm>
        <a:off x="549375" y="2973929"/>
        <a:ext cx="6858957" cy="4756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19D30-2887-4D5E-B5E6-0B55B994DCD1}">
      <dsp:nvSpPr>
        <dsp:cNvPr id="0" name=""/>
        <dsp:cNvSpPr/>
      </dsp:nvSpPr>
      <dsp:spPr>
        <a:xfrm>
          <a:off x="0" y="421"/>
          <a:ext cx="7408333" cy="98567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A01670-F54E-43E5-9F96-FBD58866C868}">
      <dsp:nvSpPr>
        <dsp:cNvPr id="0" name=""/>
        <dsp:cNvSpPr/>
      </dsp:nvSpPr>
      <dsp:spPr>
        <a:xfrm>
          <a:off x="298165" y="222197"/>
          <a:ext cx="542119" cy="5421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8B826D3-5744-41A5-9948-D030464FCF3C}">
      <dsp:nvSpPr>
        <dsp:cNvPr id="0" name=""/>
        <dsp:cNvSpPr/>
      </dsp:nvSpPr>
      <dsp:spPr>
        <a:xfrm>
          <a:off x="1138451" y="421"/>
          <a:ext cx="6269881" cy="985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317" tIns="104317" rIns="104317" bIns="104317" numCol="1" spcCol="1270" anchor="ctr" anchorCtr="0">
          <a:noAutofit/>
        </a:bodyPr>
        <a:lstStyle/>
        <a:p>
          <a:pPr marL="0" lvl="0" indent="0" algn="l" defTabSz="1111250">
            <a:lnSpc>
              <a:spcPct val="90000"/>
            </a:lnSpc>
            <a:spcBef>
              <a:spcPct val="0"/>
            </a:spcBef>
            <a:spcAft>
              <a:spcPct val="35000"/>
            </a:spcAft>
            <a:buNone/>
          </a:pPr>
          <a:r>
            <a:rPr lang="en-US" sz="2500" kern="1200" dirty="0"/>
            <a:t>Licensing  -  Social Work bill</a:t>
          </a:r>
        </a:p>
      </dsp:txBody>
      <dsp:txXfrm>
        <a:off x="1138451" y="421"/>
        <a:ext cx="6269881" cy="985672"/>
      </dsp:txXfrm>
    </dsp:sp>
    <dsp:sp modelId="{C522CF6B-6D77-4AF3-A108-3381D81D6DD3}">
      <dsp:nvSpPr>
        <dsp:cNvPr id="0" name=""/>
        <dsp:cNvSpPr/>
      </dsp:nvSpPr>
      <dsp:spPr>
        <a:xfrm>
          <a:off x="0" y="1232511"/>
          <a:ext cx="7408333" cy="98567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E35125-F3C2-437B-A68C-E8BEB385CABC}">
      <dsp:nvSpPr>
        <dsp:cNvPr id="0" name=""/>
        <dsp:cNvSpPr/>
      </dsp:nvSpPr>
      <dsp:spPr>
        <a:xfrm>
          <a:off x="298165" y="1454288"/>
          <a:ext cx="542119" cy="5421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3E6FA77-BCF5-45D1-807B-5EB5246EEEFA}">
      <dsp:nvSpPr>
        <dsp:cNvPr id="0" name=""/>
        <dsp:cNvSpPr/>
      </dsp:nvSpPr>
      <dsp:spPr>
        <a:xfrm>
          <a:off x="1138451" y="1232511"/>
          <a:ext cx="6269881" cy="985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317" tIns="104317" rIns="104317" bIns="104317" numCol="1" spcCol="1270" anchor="ctr" anchorCtr="0">
          <a:noAutofit/>
        </a:bodyPr>
        <a:lstStyle/>
        <a:p>
          <a:pPr marL="0" lvl="0" indent="0" algn="l" defTabSz="1111250">
            <a:lnSpc>
              <a:spcPct val="90000"/>
            </a:lnSpc>
            <a:spcBef>
              <a:spcPct val="0"/>
            </a:spcBef>
            <a:spcAft>
              <a:spcPct val="35000"/>
            </a:spcAft>
            <a:buNone/>
          </a:pPr>
          <a:r>
            <a:rPr lang="en-US" sz="2500" kern="1200" dirty="0"/>
            <a:t>Certification – Mandatory  Curriculum</a:t>
          </a:r>
        </a:p>
      </dsp:txBody>
      <dsp:txXfrm>
        <a:off x="1138451" y="1232511"/>
        <a:ext cx="6269881" cy="985672"/>
      </dsp:txXfrm>
    </dsp:sp>
    <dsp:sp modelId="{0C93707A-A071-4D27-B81F-A3C847804172}">
      <dsp:nvSpPr>
        <dsp:cNvPr id="0" name=""/>
        <dsp:cNvSpPr/>
      </dsp:nvSpPr>
      <dsp:spPr>
        <a:xfrm>
          <a:off x="0" y="2464602"/>
          <a:ext cx="7408333" cy="98567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A6E856-1915-400F-AC74-593784507E22}">
      <dsp:nvSpPr>
        <dsp:cNvPr id="0" name=""/>
        <dsp:cNvSpPr/>
      </dsp:nvSpPr>
      <dsp:spPr>
        <a:xfrm>
          <a:off x="298165" y="2686378"/>
          <a:ext cx="542119" cy="54211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057117E-EF30-4979-97F9-6379052BEB9F}">
      <dsp:nvSpPr>
        <dsp:cNvPr id="0" name=""/>
        <dsp:cNvSpPr/>
      </dsp:nvSpPr>
      <dsp:spPr>
        <a:xfrm>
          <a:off x="1138451" y="2464602"/>
          <a:ext cx="6269881" cy="985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317" tIns="104317" rIns="104317" bIns="104317" numCol="1" spcCol="1270" anchor="ctr" anchorCtr="0">
          <a:noAutofit/>
        </a:bodyPr>
        <a:lstStyle/>
        <a:p>
          <a:pPr marL="0" lvl="0" indent="0" algn="l" defTabSz="1111250">
            <a:lnSpc>
              <a:spcPct val="90000"/>
            </a:lnSpc>
            <a:spcBef>
              <a:spcPct val="0"/>
            </a:spcBef>
            <a:spcAft>
              <a:spcPct val="35000"/>
            </a:spcAft>
            <a:buNone/>
          </a:pPr>
          <a:r>
            <a:rPr lang="en-US" sz="2500" kern="1200" dirty="0"/>
            <a:t>Institutionalization – Mental Health &amp; Unhoused populations</a:t>
          </a:r>
        </a:p>
      </dsp:txBody>
      <dsp:txXfrm>
        <a:off x="1138451" y="2464602"/>
        <a:ext cx="6269881" cy="98567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ED801B-E9AD-4BFE-A8AF-CAA6F4B8767C}" type="datetimeFigureOut">
              <a:rPr lang="en-US" smtClean="0"/>
              <a:t>8/17/26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4CE0BA-0E28-4C61-8DF0-C5F67FAD87DD}" type="slidenum">
              <a:rPr lang="en-US" smtClean="0"/>
              <a:t>‹#›</a:t>
            </a:fld>
            <a:endParaRPr lang="en-US"/>
          </a:p>
        </p:txBody>
      </p:sp>
    </p:spTree>
    <p:extLst>
      <p:ext uri="{BB962C8B-B14F-4D97-AF65-F5344CB8AC3E}">
        <p14:creationId xmlns:p14="http://schemas.microsoft.com/office/powerpoint/2010/main" val="1913278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a:t>
            </a:r>
            <a:r>
              <a:rPr lang="en-US" baseline="0" dirty="0"/>
              <a:t> are we here &amp; overview (Michael &amp; Lori) </a:t>
            </a:r>
            <a:endParaRPr lang="en-US" dirty="0"/>
          </a:p>
        </p:txBody>
      </p:sp>
      <p:sp>
        <p:nvSpPr>
          <p:cNvPr id="4" name="Slide Number Placeholder 3"/>
          <p:cNvSpPr>
            <a:spLocks noGrp="1"/>
          </p:cNvSpPr>
          <p:nvPr>
            <p:ph type="sldNum" sz="quarter" idx="10"/>
          </p:nvPr>
        </p:nvSpPr>
        <p:spPr/>
        <p:txBody>
          <a:bodyPr/>
          <a:lstStyle/>
          <a:p>
            <a:fld id="{1F4CE0BA-0E28-4C61-8DF0-C5F67FAD87DD}" type="slidenum">
              <a:rPr lang="en-US" smtClean="0"/>
              <a:t>4</a:t>
            </a:fld>
            <a:endParaRPr lang="en-US"/>
          </a:p>
        </p:txBody>
      </p:sp>
    </p:spTree>
    <p:extLst>
      <p:ext uri="{BB962C8B-B14F-4D97-AF65-F5344CB8AC3E}">
        <p14:creationId xmlns:p14="http://schemas.microsoft.com/office/powerpoint/2010/main" val="1619795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4CE0BA-0E28-4C61-8DF0-C5F67FAD87DD}" type="slidenum">
              <a:rPr lang="en-US" smtClean="0"/>
              <a:t>5</a:t>
            </a:fld>
            <a:endParaRPr lang="en-US"/>
          </a:p>
        </p:txBody>
      </p:sp>
    </p:spTree>
    <p:extLst>
      <p:ext uri="{BB962C8B-B14F-4D97-AF65-F5344CB8AC3E}">
        <p14:creationId xmlns:p14="http://schemas.microsoft.com/office/powerpoint/2010/main" val="3612151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4CE0BA-0E28-4C61-8DF0-C5F67FAD87DD}" type="slidenum">
              <a:rPr lang="en-US" smtClean="0"/>
              <a:t>7</a:t>
            </a:fld>
            <a:endParaRPr lang="en-US"/>
          </a:p>
        </p:txBody>
      </p:sp>
    </p:spTree>
    <p:extLst>
      <p:ext uri="{BB962C8B-B14F-4D97-AF65-F5344CB8AC3E}">
        <p14:creationId xmlns:p14="http://schemas.microsoft.com/office/powerpoint/2010/main" val="1402134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4CE0BA-0E28-4C61-8DF0-C5F67FAD87DD}" type="slidenum">
              <a:rPr lang="en-US" smtClean="0"/>
              <a:t>8</a:t>
            </a:fld>
            <a:endParaRPr lang="en-US"/>
          </a:p>
        </p:txBody>
      </p:sp>
    </p:spTree>
    <p:extLst>
      <p:ext uri="{BB962C8B-B14F-4D97-AF65-F5344CB8AC3E}">
        <p14:creationId xmlns:p14="http://schemas.microsoft.com/office/powerpoint/2010/main" val="4128041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4CE0BA-0E28-4C61-8DF0-C5F67FAD87DD}" type="slidenum">
              <a:rPr lang="en-US" smtClean="0"/>
              <a:t>13</a:t>
            </a:fld>
            <a:endParaRPr lang="en-US"/>
          </a:p>
        </p:txBody>
      </p:sp>
    </p:spTree>
    <p:extLst>
      <p:ext uri="{BB962C8B-B14F-4D97-AF65-F5344CB8AC3E}">
        <p14:creationId xmlns:p14="http://schemas.microsoft.com/office/powerpoint/2010/main" val="142949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0E2307-1E40-4E12-8716-25BFDA8E7013}" type="datetime1">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CFCF5A-EA79-452C-A52C-1A2668C2E7DF}" type="datetime1">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E5C4C28-BD4B-4892-9A2D-6E19BD753A9A}" type="datetime1">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FD9D02-426E-46C9-9EE9-0DE1EF8B2838}" type="datetime1">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8AEBBE-F8B2-42CF-9895-E86A608384EB}" type="datetime1">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1FAA6B6-10E5-4810-BC9F-DA72D8452E73}" type="datetime1">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18D072-EF12-4AA2-BD71-ABC68B06D0E2}" type="datetime1">
              <a:rPr lang="en-US" smtClean="0"/>
              <a:pPr/>
              <a:t>8/17/26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CDBF60-6CC3-4B74-A60D-3486985E4346}" type="datetime1">
              <a:rPr lang="en-US" smtClean="0"/>
              <a:pPr/>
              <a:t>8/17/26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2714818-984F-4759-BF72-A33BDC1963BD}" type="datetime1">
              <a:rPr lang="en-US" smtClean="0"/>
              <a:pPr/>
              <a:t>8/17/26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EA7E191-5F94-4FC1-B823-BD7CABF7FA06}" type="datetime1">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856D55-EFBE-4F9B-8A5F-09D42CA22A9B}" type="datetime1">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D1D110F-3F4E-48D9-B8AA-5D0E825AFDBA}" type="datetime1">
              <a:rPr lang="en-US" smtClean="0"/>
              <a:pPr/>
              <a:t>8/17/26</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87D7A59-36E2-48B9-B146-C1E59501F63F}"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81000"/>
            <a:ext cx="8382000" cy="2057400"/>
          </a:xfrm>
        </p:spPr>
        <p:txBody>
          <a:bodyPr>
            <a:normAutofit/>
          </a:bodyPr>
          <a:lstStyle/>
          <a:p>
            <a:r>
              <a:rPr lang="en-US" sz="4000" b="1" i="1" dirty="0"/>
              <a:t>Influencing Public Policy</a:t>
            </a:r>
            <a:br>
              <a:rPr lang="en-US" sz="4000" b="1" i="1" dirty="0"/>
            </a:br>
            <a:r>
              <a:rPr lang="en-US" sz="2400" b="0" i="1" u="none" strike="noStrike" dirty="0">
                <a:solidFill>
                  <a:srgbClr val="222222"/>
                </a:solidFill>
                <a:effectLst/>
                <a:latin typeface="Arial" panose="020B0604020202020204" pitchFamily="34" charset="0"/>
              </a:rPr>
              <a:t>“Top Issues for Youth in Coming Years”</a:t>
            </a:r>
            <a:br>
              <a:rPr lang="en-US" b="1" i="1" u="sng" dirty="0"/>
            </a:br>
            <a:endParaRPr lang="en-US" dirty="0"/>
          </a:p>
        </p:txBody>
      </p:sp>
      <p:sp>
        <p:nvSpPr>
          <p:cNvPr id="3" name="Subtitle 2"/>
          <p:cNvSpPr>
            <a:spLocks noGrp="1"/>
          </p:cNvSpPr>
          <p:nvPr>
            <p:ph type="subTitle" idx="1"/>
          </p:nvPr>
        </p:nvSpPr>
        <p:spPr>
          <a:xfrm>
            <a:off x="228600" y="3810000"/>
            <a:ext cx="8686800" cy="2971800"/>
          </a:xfrm>
        </p:spPr>
        <p:txBody>
          <a:bodyPr>
            <a:normAutofit/>
          </a:bodyPr>
          <a:lstStyle/>
          <a:p>
            <a:pPr algn="l"/>
            <a:endParaRPr lang="en-US" b="1" dirty="0">
              <a:solidFill>
                <a:srgbClr val="002060"/>
              </a:solidFill>
              <a:latin typeface="Comic Sans MS" panose="030F0702030302020204" pitchFamily="66" charset="0"/>
            </a:endParaRPr>
          </a:p>
          <a:p>
            <a:pPr algn="l"/>
            <a:r>
              <a:rPr lang="en-US" sz="2400" b="1" dirty="0">
                <a:solidFill>
                  <a:srgbClr val="002060"/>
                </a:solidFill>
                <a:latin typeface="Comic Sans MS" panose="030F0702030302020204" pitchFamily="66" charset="0"/>
              </a:rPr>
              <a:t>Michael F. Brennan, LCSW </a:t>
            </a:r>
          </a:p>
          <a:p>
            <a:pPr algn="l"/>
            <a:r>
              <a:rPr lang="en-US" sz="2400" b="1" dirty="0">
                <a:solidFill>
                  <a:srgbClr val="002060"/>
                </a:solidFill>
                <a:latin typeface="Comic Sans MS" panose="030F0702030302020204" pitchFamily="66" charset="0"/>
              </a:rPr>
              <a:t>Lori K. Gramlich, LMSW</a:t>
            </a:r>
            <a:r>
              <a:rPr lang="en-US" dirty="0">
                <a:solidFill>
                  <a:srgbClr val="002060"/>
                </a:solidFill>
                <a:latin typeface="Comic Sans MS" panose="030F0702030302020204" pitchFamily="66" charset="0"/>
              </a:rPr>
              <a:t>	</a:t>
            </a:r>
            <a:r>
              <a:rPr lang="en-US" dirty="0">
                <a:solidFill>
                  <a:srgbClr val="002060"/>
                </a:solidFill>
              </a:rPr>
              <a:t>	</a:t>
            </a:r>
          </a:p>
          <a:p>
            <a:pPr algn="r"/>
            <a:r>
              <a:rPr lang="en-US" b="1" dirty="0">
                <a:solidFill>
                  <a:srgbClr val="002060"/>
                </a:solidFill>
              </a:rPr>
              <a:t>Tuesday August 18, 2026</a:t>
            </a:r>
          </a:p>
          <a:p>
            <a:pPr algn="r"/>
            <a:r>
              <a:rPr lang="en-US" b="1" dirty="0">
                <a:solidFill>
                  <a:srgbClr val="002060"/>
                </a:solidFill>
              </a:rPr>
              <a:t>University of New England</a:t>
            </a:r>
          </a:p>
          <a:p>
            <a:pPr algn="r"/>
            <a:r>
              <a:rPr lang="en-US" b="1" dirty="0">
                <a:solidFill>
                  <a:srgbClr val="002060"/>
                </a:solidFill>
              </a:rPr>
              <a:t>Summer Symposium</a:t>
            </a:r>
          </a:p>
          <a:p>
            <a:pPr algn="r"/>
            <a:r>
              <a:rPr lang="en-US" sz="1200" b="1" i="1" dirty="0">
                <a:solidFill>
                  <a:srgbClr val="002060"/>
                </a:solidFill>
              </a:rPr>
              <a:t>Copyright New England Center for Social Work &amp; Justice </a:t>
            </a:r>
          </a:p>
          <a:p>
            <a:pPr algn="r"/>
            <a:endParaRPr lang="en-US" b="1" dirty="0">
              <a:solidFill>
                <a:srgbClr val="002060"/>
              </a:solidFill>
            </a:endParaRPr>
          </a:p>
        </p:txBody>
      </p:sp>
      <p:pic>
        <p:nvPicPr>
          <p:cNvPr id="1029" name="Picture 5" descr="C:\Users\Exec\AppData\Local\Microsoft\Windows\Temporary Internet Files\Content.IE5\3JGAT3X3\unnamed[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1905000"/>
            <a:ext cx="228600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674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FF87EF-2F25-55A9-4216-E3AC9BB5C98F}"/>
              </a:ext>
            </a:extLst>
          </p:cNvPr>
          <p:cNvSpPr>
            <a:spLocks noGrp="1"/>
          </p:cNvSpPr>
          <p:nvPr>
            <p:ph idx="1"/>
          </p:nvPr>
        </p:nvSpPr>
        <p:spPr>
          <a:xfrm>
            <a:off x="228601" y="2209800"/>
            <a:ext cx="8686800" cy="3916363"/>
          </a:xfrm>
        </p:spPr>
        <p:txBody>
          <a:bodyPr>
            <a:normAutofit fontScale="92500" lnSpcReduction="20000"/>
          </a:bodyPr>
          <a:lstStyle/>
          <a:p>
            <a:pPr algn="l"/>
            <a:r>
              <a:rPr lang="en-US" sz="3000" b="1" i="0" u="none" strike="noStrike" dirty="0">
                <a:solidFill>
                  <a:srgbClr val="000000"/>
                </a:solidFill>
                <a:effectLst/>
              </a:rPr>
              <a:t>💼 7. Build Relationships, Not Transactions</a:t>
            </a:r>
          </a:p>
          <a:p>
            <a:pPr algn="l">
              <a:buFont typeface="Arial" panose="020B0604020202020204" pitchFamily="34" charset="0"/>
              <a:buChar char="•"/>
            </a:pPr>
            <a:r>
              <a:rPr lang="en-US" sz="3000" b="0" i="0" u="none" strike="noStrike" dirty="0">
                <a:solidFill>
                  <a:srgbClr val="000000"/>
                </a:solidFill>
                <a:effectLst/>
              </a:rPr>
              <a:t>Be respectful and reliable, not just when you need something.</a:t>
            </a:r>
          </a:p>
          <a:p>
            <a:pPr algn="l">
              <a:buFont typeface="Arial" panose="020B0604020202020204" pitchFamily="34" charset="0"/>
              <a:buChar char="•"/>
            </a:pPr>
            <a:r>
              <a:rPr lang="en-US" sz="3000" b="0" i="0" u="none" strike="noStrike" dirty="0">
                <a:solidFill>
                  <a:srgbClr val="000000"/>
                </a:solidFill>
                <a:effectLst/>
              </a:rPr>
              <a:t>Follow up, say thank you, and keep them informed year-round.</a:t>
            </a:r>
          </a:p>
          <a:p>
            <a:pPr algn="l"/>
            <a:r>
              <a:rPr lang="en-US" sz="3000" b="1" i="0" u="none" strike="noStrike" dirty="0">
                <a:solidFill>
                  <a:srgbClr val="000000"/>
                </a:solidFill>
                <a:effectLst/>
              </a:rPr>
              <a:t>🤝 8. Form Coalitions</a:t>
            </a:r>
          </a:p>
          <a:p>
            <a:pPr algn="l">
              <a:buFont typeface="Arial" panose="020B0604020202020204" pitchFamily="34" charset="0"/>
              <a:buChar char="•"/>
            </a:pPr>
            <a:r>
              <a:rPr lang="en-US" sz="3000" b="0" i="0" u="none" strike="noStrike" dirty="0">
                <a:solidFill>
                  <a:srgbClr val="000000"/>
                </a:solidFill>
                <a:effectLst/>
              </a:rPr>
              <a:t>Join forces with allies, even unlikely ones.</a:t>
            </a:r>
          </a:p>
          <a:p>
            <a:pPr algn="l">
              <a:buFont typeface="Arial" panose="020B0604020202020204" pitchFamily="34" charset="0"/>
              <a:buChar char="•"/>
            </a:pPr>
            <a:r>
              <a:rPr lang="en-US" sz="3000" b="0" i="0" u="none" strike="noStrike" dirty="0">
                <a:solidFill>
                  <a:srgbClr val="000000"/>
                </a:solidFill>
                <a:effectLst/>
              </a:rPr>
              <a:t>Numbers, diversity, and unified messaging increase credibility and reach.</a:t>
            </a:r>
          </a:p>
          <a:p>
            <a:endParaRPr lang="en-US" dirty="0"/>
          </a:p>
        </p:txBody>
      </p:sp>
      <p:sp>
        <p:nvSpPr>
          <p:cNvPr id="3" name="Title 2">
            <a:extLst>
              <a:ext uri="{FF2B5EF4-FFF2-40B4-BE49-F238E27FC236}">
                <a16:creationId xmlns:a16="http://schemas.microsoft.com/office/drawing/2014/main" id="{A603DF99-DA80-F9D2-4931-AFD98226F9FC}"/>
              </a:ext>
            </a:extLst>
          </p:cNvPr>
          <p:cNvSpPr>
            <a:spLocks noGrp="1"/>
          </p:cNvSpPr>
          <p:nvPr>
            <p:ph type="title"/>
          </p:nvPr>
        </p:nvSpPr>
        <p:spPr/>
        <p:txBody>
          <a:bodyPr/>
          <a:lstStyle/>
          <a:p>
            <a:r>
              <a:rPr lang="en-US" dirty="0"/>
              <a:t>Tips for Effective Lobbying</a:t>
            </a:r>
          </a:p>
        </p:txBody>
      </p:sp>
    </p:spTree>
    <p:extLst>
      <p:ext uri="{BB962C8B-B14F-4D97-AF65-F5344CB8AC3E}">
        <p14:creationId xmlns:p14="http://schemas.microsoft.com/office/powerpoint/2010/main" val="2633273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BF3030-0E02-5AAD-9967-CFF7AE0C1E03}"/>
              </a:ext>
            </a:extLst>
          </p:cNvPr>
          <p:cNvSpPr>
            <a:spLocks noGrp="1"/>
          </p:cNvSpPr>
          <p:nvPr>
            <p:ph idx="1"/>
          </p:nvPr>
        </p:nvSpPr>
        <p:spPr>
          <a:xfrm>
            <a:off x="228600" y="2133600"/>
            <a:ext cx="8686800" cy="4386072"/>
          </a:xfrm>
        </p:spPr>
        <p:txBody>
          <a:bodyPr>
            <a:normAutofit/>
          </a:bodyPr>
          <a:lstStyle/>
          <a:p>
            <a:pPr algn="l"/>
            <a:r>
              <a:rPr lang="en-US" sz="2800" b="1" i="0" u="none" strike="noStrike" dirty="0">
                <a:solidFill>
                  <a:srgbClr val="000000"/>
                </a:solidFill>
                <a:effectLst/>
              </a:rPr>
              <a:t>📝 9. Prepare Materials</a:t>
            </a:r>
          </a:p>
          <a:p>
            <a:pPr algn="l">
              <a:buFont typeface="Arial" panose="020B0604020202020204" pitchFamily="34" charset="0"/>
              <a:buChar char="•"/>
            </a:pPr>
            <a:r>
              <a:rPr lang="en-US" sz="2800" b="0" i="0" u="none" strike="noStrike" dirty="0">
                <a:solidFill>
                  <a:srgbClr val="000000"/>
                </a:solidFill>
                <a:effectLst/>
              </a:rPr>
              <a:t>Leave a 1-pager or executive summary—clear, concise, branded.</a:t>
            </a:r>
          </a:p>
          <a:p>
            <a:pPr algn="l">
              <a:buFont typeface="Arial" panose="020B0604020202020204" pitchFamily="34" charset="0"/>
              <a:buChar char="•"/>
            </a:pPr>
            <a:r>
              <a:rPr lang="en-US" sz="2800" b="0" i="0" u="none" strike="noStrike" dirty="0">
                <a:solidFill>
                  <a:srgbClr val="000000"/>
                </a:solidFill>
                <a:effectLst/>
              </a:rPr>
              <a:t>Have FAQs and fact sheets ready for different audiences.</a:t>
            </a:r>
          </a:p>
          <a:p>
            <a:pPr algn="l"/>
            <a:r>
              <a:rPr lang="en-US" sz="2800" b="1" i="0" u="none" strike="noStrike" dirty="0">
                <a:solidFill>
                  <a:srgbClr val="000000"/>
                </a:solidFill>
                <a:effectLst/>
              </a:rPr>
              <a:t>📣 10. Use Multi-Channel Advocacy</a:t>
            </a:r>
          </a:p>
          <a:p>
            <a:pPr algn="l">
              <a:buFont typeface="Arial" panose="020B0604020202020204" pitchFamily="34" charset="0"/>
              <a:buChar char="•"/>
            </a:pPr>
            <a:r>
              <a:rPr lang="en-US" sz="2800" b="0" i="0" u="none" strike="noStrike" dirty="0">
                <a:solidFill>
                  <a:srgbClr val="000000"/>
                </a:solidFill>
                <a:effectLst/>
              </a:rPr>
              <a:t>Pair direct lobbying with public campaigns: media, social media, grassroots efforts.</a:t>
            </a:r>
          </a:p>
          <a:p>
            <a:pPr algn="l">
              <a:buFont typeface="Arial" panose="020B0604020202020204" pitchFamily="34" charset="0"/>
              <a:buChar char="•"/>
            </a:pPr>
            <a:r>
              <a:rPr lang="en-US" sz="2800" b="0" i="0" u="none" strike="noStrike" dirty="0">
                <a:solidFill>
                  <a:srgbClr val="000000"/>
                </a:solidFill>
                <a:effectLst/>
              </a:rPr>
              <a:t>Constituents speaking out = pressure that matters.</a:t>
            </a:r>
          </a:p>
          <a:p>
            <a:endParaRPr lang="en-US" dirty="0"/>
          </a:p>
        </p:txBody>
      </p:sp>
      <p:sp>
        <p:nvSpPr>
          <p:cNvPr id="3" name="Title 2">
            <a:extLst>
              <a:ext uri="{FF2B5EF4-FFF2-40B4-BE49-F238E27FC236}">
                <a16:creationId xmlns:a16="http://schemas.microsoft.com/office/drawing/2014/main" id="{EA06EDC4-97C6-CA73-0692-FBD055A197A5}"/>
              </a:ext>
            </a:extLst>
          </p:cNvPr>
          <p:cNvSpPr>
            <a:spLocks noGrp="1"/>
          </p:cNvSpPr>
          <p:nvPr>
            <p:ph type="title"/>
          </p:nvPr>
        </p:nvSpPr>
        <p:spPr/>
        <p:txBody>
          <a:bodyPr/>
          <a:lstStyle/>
          <a:p>
            <a:r>
              <a:rPr lang="en-US" dirty="0"/>
              <a:t>Tips for Effective Lobbying</a:t>
            </a:r>
          </a:p>
        </p:txBody>
      </p:sp>
    </p:spTree>
    <p:extLst>
      <p:ext uri="{BB962C8B-B14F-4D97-AF65-F5344CB8AC3E}">
        <p14:creationId xmlns:p14="http://schemas.microsoft.com/office/powerpoint/2010/main" val="175823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EAF663-C73E-81A2-E862-A32A224AF3DA}"/>
              </a:ext>
            </a:extLst>
          </p:cNvPr>
          <p:cNvSpPr>
            <a:spLocks noGrp="1"/>
          </p:cNvSpPr>
          <p:nvPr>
            <p:ph idx="1"/>
          </p:nvPr>
        </p:nvSpPr>
        <p:spPr>
          <a:xfrm>
            <a:off x="457201" y="2438400"/>
            <a:ext cx="8229600" cy="3687763"/>
          </a:xfrm>
        </p:spPr>
        <p:txBody>
          <a:bodyPr>
            <a:normAutofit/>
          </a:bodyPr>
          <a:lstStyle/>
          <a:p>
            <a:pPr algn="l"/>
            <a:r>
              <a:rPr lang="en-US" sz="4000" b="1" i="0" u="none" strike="noStrike" dirty="0">
                <a:solidFill>
                  <a:srgbClr val="000000"/>
                </a:solidFill>
                <a:effectLst/>
              </a:rPr>
              <a:t>🔁 11. Be Persistent, Not Pushy</a:t>
            </a:r>
          </a:p>
          <a:p>
            <a:pPr algn="l">
              <a:buFont typeface="Arial" panose="020B0604020202020204" pitchFamily="34" charset="0"/>
              <a:buChar char="•"/>
            </a:pPr>
            <a:r>
              <a:rPr lang="en-US" sz="4000" b="0" i="0" u="none" strike="noStrike" dirty="0">
                <a:solidFill>
                  <a:srgbClr val="000000"/>
                </a:solidFill>
                <a:effectLst/>
              </a:rPr>
              <a:t>Follow up regularly but respectfully.</a:t>
            </a:r>
          </a:p>
          <a:p>
            <a:pPr algn="l">
              <a:buFont typeface="Arial" panose="020B0604020202020204" pitchFamily="34" charset="0"/>
              <a:buChar char="•"/>
            </a:pPr>
            <a:r>
              <a:rPr lang="en-US" sz="4000" b="0" i="0" u="none" strike="noStrike" dirty="0">
                <a:solidFill>
                  <a:srgbClr val="000000"/>
                </a:solidFill>
                <a:effectLst/>
              </a:rPr>
              <a:t>Change is slow—keep showing up.</a:t>
            </a:r>
          </a:p>
          <a:p>
            <a:pPr marL="0" indent="0">
              <a:buNone/>
            </a:pPr>
            <a:endParaRPr lang="en-US" dirty="0"/>
          </a:p>
          <a:p>
            <a:pPr marL="0" indent="0" algn="ctr">
              <a:buNone/>
            </a:pPr>
            <a:r>
              <a:rPr lang="en-US" sz="3600" b="1" i="1" dirty="0"/>
              <a:t>*Remember to THANK your Legislator*</a:t>
            </a:r>
          </a:p>
        </p:txBody>
      </p:sp>
      <p:sp>
        <p:nvSpPr>
          <p:cNvPr id="3" name="Title 2">
            <a:extLst>
              <a:ext uri="{FF2B5EF4-FFF2-40B4-BE49-F238E27FC236}">
                <a16:creationId xmlns:a16="http://schemas.microsoft.com/office/drawing/2014/main" id="{2BCA83D2-3937-C274-ECD7-465791404F92}"/>
              </a:ext>
            </a:extLst>
          </p:cNvPr>
          <p:cNvSpPr>
            <a:spLocks noGrp="1"/>
          </p:cNvSpPr>
          <p:nvPr>
            <p:ph type="title"/>
          </p:nvPr>
        </p:nvSpPr>
        <p:spPr/>
        <p:txBody>
          <a:bodyPr/>
          <a:lstStyle/>
          <a:p>
            <a:r>
              <a:rPr lang="en-US" dirty="0"/>
              <a:t>Tips for Effective Lobbying</a:t>
            </a:r>
          </a:p>
        </p:txBody>
      </p:sp>
    </p:spTree>
    <p:extLst>
      <p:ext uri="{BB962C8B-B14F-4D97-AF65-F5344CB8AC3E}">
        <p14:creationId xmlns:p14="http://schemas.microsoft.com/office/powerpoint/2010/main" val="2481030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GROUP DISCUSSION</a:t>
            </a:r>
          </a:p>
        </p:txBody>
      </p:sp>
      <p:pic>
        <p:nvPicPr>
          <p:cNvPr id="14338" name="Picture 2" descr="C:\Users\Exec\AppData\Local\Microsoft\Windows\Temporary Internet Files\Content.IE5\0VWTSCSY\Discussion-The-Discussion[1].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792213" y="2674938"/>
            <a:ext cx="5567512" cy="3451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112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a:t>Discussion</a:t>
            </a:r>
          </a:p>
          <a:p>
            <a:pPr marL="0" indent="0">
              <a:buNone/>
            </a:pPr>
            <a:endParaRPr lang="en-US" dirty="0"/>
          </a:p>
          <a:p>
            <a:pPr marL="0" indent="0">
              <a:buNone/>
            </a:pPr>
            <a:r>
              <a:rPr lang="en-US" dirty="0"/>
              <a:t>Evaluation </a:t>
            </a:r>
          </a:p>
        </p:txBody>
      </p:sp>
      <p:sp>
        <p:nvSpPr>
          <p:cNvPr id="3" name="Title 2"/>
          <p:cNvSpPr>
            <a:spLocks noGrp="1"/>
          </p:cNvSpPr>
          <p:nvPr>
            <p:ph type="title"/>
          </p:nvPr>
        </p:nvSpPr>
        <p:spPr/>
        <p:txBody>
          <a:bodyPr/>
          <a:lstStyle/>
          <a:p>
            <a:r>
              <a:rPr lang="en-US" dirty="0"/>
              <a:t>Wrap-up</a:t>
            </a:r>
          </a:p>
        </p:txBody>
      </p:sp>
      <p:pic>
        <p:nvPicPr>
          <p:cNvPr id="20483" name="Picture 3" descr="C:\Users\Exec\AppData\Local\Microsoft\Windows\Temporary Internet Files\Content.IE5\Y9K0GKIR\porky-pig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3200400"/>
            <a:ext cx="2354580" cy="323850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C:\Users\Exec\AppData\Local\Microsoft\Windows\Temporary Internet Files\Content.IE5\Y9K0GKIR\discussionboard[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 y="2286000"/>
            <a:ext cx="4775200" cy="372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422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524000"/>
            <a:ext cx="8686800" cy="5181600"/>
          </a:xfrm>
        </p:spPr>
        <p:txBody>
          <a:bodyPr>
            <a:normAutofit/>
          </a:bodyPr>
          <a:lstStyle/>
          <a:p>
            <a:pPr marL="0" indent="0">
              <a:buNone/>
            </a:pPr>
            <a:endParaRPr lang="en-US" sz="2200" b="1" dirty="0"/>
          </a:p>
          <a:p>
            <a:pPr marL="0" indent="0">
              <a:buNone/>
            </a:pPr>
            <a:r>
              <a:rPr lang="en-US" sz="2200" b="1" dirty="0"/>
              <a:t>Michael F. Brennan, M.A., MSW, LCSW</a:t>
            </a:r>
            <a:r>
              <a:rPr lang="en-US" sz="2200" dirty="0"/>
              <a:t>, was the first popularly elected Mayor for the City of Portland in nearly nine decades. Prior to his election as mayor, Michael worked as a Policy Associate with the Cutler Institute of Child and family Policy at the Muskie School for Public Service, specializing in education and health. Michael also served as a State Representative from Portland for eight (16) years where he chaired the Education Committee and the Joint Select Committee on Substance Use and currently serves on the Appropriation Committee. He also served five (5) years in the State Senate where he chaired the Health and Human Services Committee and the Joint Select Committee on Health Care Reform. He was Senate Majority leader. He had previously served as NASW ME Board President, and currently works at Common Dreams, a nonprofit independent news service in Portland.</a:t>
            </a:r>
          </a:p>
          <a:p>
            <a:endParaRPr lang="en-US" dirty="0"/>
          </a:p>
        </p:txBody>
      </p:sp>
      <p:sp>
        <p:nvSpPr>
          <p:cNvPr id="3" name="Title 2"/>
          <p:cNvSpPr>
            <a:spLocks noGrp="1"/>
          </p:cNvSpPr>
          <p:nvPr>
            <p:ph type="title"/>
          </p:nvPr>
        </p:nvSpPr>
        <p:spPr/>
        <p:txBody>
          <a:bodyPr/>
          <a:lstStyle/>
          <a:p>
            <a:r>
              <a:rPr lang="en-US" dirty="0"/>
              <a:t>INTRODUCTIONS</a:t>
            </a:r>
          </a:p>
        </p:txBody>
      </p:sp>
    </p:spTree>
    <p:extLst>
      <p:ext uri="{BB962C8B-B14F-4D97-AF65-F5344CB8AC3E}">
        <p14:creationId xmlns:p14="http://schemas.microsoft.com/office/powerpoint/2010/main" val="1458930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599" y="1600200"/>
            <a:ext cx="8686801" cy="5105400"/>
          </a:xfrm>
        </p:spPr>
        <p:txBody>
          <a:bodyPr>
            <a:normAutofit fontScale="85000" lnSpcReduction="10000"/>
          </a:bodyPr>
          <a:lstStyle/>
          <a:p>
            <a:endParaRPr lang="en-US" b="1" dirty="0"/>
          </a:p>
          <a:p>
            <a:pPr marL="0" indent="0">
              <a:buNone/>
            </a:pPr>
            <a:endParaRPr lang="en-US" b="1" dirty="0"/>
          </a:p>
          <a:p>
            <a:pPr marL="0" indent="0">
              <a:buNone/>
            </a:pPr>
            <a:r>
              <a:rPr lang="en-US" b="1" dirty="0"/>
              <a:t>Lori K. Gramlich, LMSW</a:t>
            </a:r>
            <a:r>
              <a:rPr lang="en-US" dirty="0"/>
              <a:t> received her Master’s Degree in Social Work from the University of New England in 1997. She has over 35 years of experience in nonprofit prevention based social work, advocacy, and social justice. She has worked with the Maine Department of Health Human Services, served as Communications Director for Senate President Beverly Daggett in Maine State Legislature, and was elected to Portland School Committee in 2005 where she served as Chair of the Legislative Affairs Committee and the Policy Committee. </a:t>
            </a:r>
          </a:p>
          <a:p>
            <a:pPr marL="0" indent="0">
              <a:buNone/>
            </a:pPr>
            <a:r>
              <a:rPr lang="en-US" dirty="0"/>
              <a:t>Lori is in her fourth term serving in the ME House, where she is currently Assistant House Majority Leader. She previously served 6 years on the Environment and Natural Resources Committee, where she was House Chair for the last 2 years.  Prior to her legislative serve, Lori was Executive Director of NASW ME Chapter.</a:t>
            </a:r>
          </a:p>
          <a:p>
            <a:pPr marL="0" indent="0">
              <a:buNone/>
            </a:pPr>
            <a:r>
              <a:rPr lang="en-US" dirty="0"/>
              <a:t>Lori is currently teaching Social Welfare Policy and Social Justice classes at the University of Southern Maine Social Work Department, where she has been adjunct faculty for the past 11 years.</a:t>
            </a:r>
          </a:p>
        </p:txBody>
      </p:sp>
      <p:sp>
        <p:nvSpPr>
          <p:cNvPr id="3" name="Title 2"/>
          <p:cNvSpPr>
            <a:spLocks noGrp="1"/>
          </p:cNvSpPr>
          <p:nvPr>
            <p:ph type="title"/>
          </p:nvPr>
        </p:nvSpPr>
        <p:spPr/>
        <p:txBody>
          <a:bodyPr/>
          <a:lstStyle/>
          <a:p>
            <a:r>
              <a:rPr lang="en-US" dirty="0"/>
              <a:t>INTRODUCTIONS</a:t>
            </a:r>
          </a:p>
        </p:txBody>
      </p:sp>
    </p:spTree>
    <p:extLst>
      <p:ext uri="{BB962C8B-B14F-4D97-AF65-F5344CB8AC3E}">
        <p14:creationId xmlns:p14="http://schemas.microsoft.com/office/powerpoint/2010/main" val="1047931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1524000"/>
            <a:ext cx="8610600" cy="5029200"/>
          </a:xfrm>
        </p:spPr>
        <p:txBody>
          <a:bodyPr>
            <a:normAutofit/>
          </a:bodyPr>
          <a:lstStyle/>
          <a:p>
            <a:pPr marL="0" indent="0">
              <a:buNone/>
            </a:pPr>
            <a:endParaRPr lang="en-US" dirty="0"/>
          </a:p>
          <a:p>
            <a:pPr marL="0" indent="0">
              <a:buNone/>
            </a:pPr>
            <a:endParaRPr lang="en-US" dirty="0"/>
          </a:p>
          <a:p>
            <a:pPr marL="0" indent="0">
              <a:buNone/>
            </a:pPr>
            <a:r>
              <a:rPr lang="en-US" dirty="0"/>
              <a:t>Policymakers needs YOUR  expertise </a:t>
            </a:r>
          </a:p>
          <a:p>
            <a:pPr marL="0" indent="0">
              <a:buNone/>
            </a:pPr>
            <a:r>
              <a:rPr lang="en-US" dirty="0"/>
              <a:t>in order to understand  the issues and </a:t>
            </a:r>
          </a:p>
          <a:p>
            <a:pPr marL="0" indent="0">
              <a:buNone/>
            </a:pPr>
            <a:r>
              <a:rPr lang="en-US" dirty="0"/>
              <a:t>make informed decisions that affect </a:t>
            </a:r>
          </a:p>
          <a:p>
            <a:pPr marL="0" indent="0">
              <a:buNone/>
            </a:pPr>
            <a:r>
              <a:rPr lang="en-US" dirty="0"/>
              <a:t>organizations. </a:t>
            </a:r>
          </a:p>
          <a:p>
            <a:pPr marL="0" indent="0">
              <a:buNone/>
            </a:pPr>
            <a:endParaRPr lang="en-US" dirty="0"/>
          </a:p>
          <a:p>
            <a:pPr marL="0" indent="0">
              <a:buNone/>
            </a:pPr>
            <a:r>
              <a:rPr lang="en-US" dirty="0"/>
              <a:t>This workshop is intended to participants in navigating how to influence public policy in Augusta. </a:t>
            </a:r>
          </a:p>
          <a:p>
            <a:pPr marL="0" indent="0" algn="r">
              <a:buNone/>
            </a:pPr>
            <a:endParaRPr lang="en-US" sz="1200" b="1" i="1" dirty="0">
              <a:solidFill>
                <a:srgbClr val="002060"/>
              </a:solidFill>
            </a:endParaRPr>
          </a:p>
          <a:p>
            <a:pPr marL="0" indent="0" algn="r">
              <a:buNone/>
            </a:pPr>
            <a:endParaRPr lang="en-US" sz="1200" b="1" i="1" dirty="0">
              <a:solidFill>
                <a:srgbClr val="002060"/>
              </a:solidFill>
            </a:endParaRPr>
          </a:p>
          <a:p>
            <a:pPr marL="0" indent="0" algn="r">
              <a:buNone/>
            </a:pPr>
            <a:endParaRPr lang="en-US" dirty="0"/>
          </a:p>
          <a:p>
            <a:endParaRPr lang="en-US" dirty="0"/>
          </a:p>
        </p:txBody>
      </p:sp>
      <p:sp>
        <p:nvSpPr>
          <p:cNvPr id="3" name="Title 2"/>
          <p:cNvSpPr>
            <a:spLocks noGrp="1"/>
          </p:cNvSpPr>
          <p:nvPr>
            <p:ph type="title"/>
          </p:nvPr>
        </p:nvSpPr>
        <p:spPr/>
        <p:txBody>
          <a:bodyPr>
            <a:normAutofit/>
          </a:bodyPr>
          <a:lstStyle/>
          <a:p>
            <a:r>
              <a:rPr lang="en-US" sz="7200" b="1" u="sng" dirty="0"/>
              <a:t>OVERVIEW</a:t>
            </a:r>
            <a:endParaRPr lang="en-US" sz="7200" dirty="0"/>
          </a:p>
        </p:txBody>
      </p:sp>
      <p:pic>
        <p:nvPicPr>
          <p:cNvPr id="4" name="Picture 2" descr="C:\Users\Exec\AppData\Local\Microsoft\Windows\Temporary Internet Files\Content.IE5\Q8F3ZTXK\Expert_is_in[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2247900"/>
            <a:ext cx="1600200" cy="2247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241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BB1DBE-2DA3-9D2A-303C-50C0F9EDFFA3}"/>
              </a:ext>
            </a:extLst>
          </p:cNvPr>
          <p:cNvSpPr>
            <a:spLocks noGrp="1"/>
          </p:cNvSpPr>
          <p:nvPr>
            <p:ph type="title"/>
          </p:nvPr>
        </p:nvSpPr>
        <p:spPr>
          <a:xfrm>
            <a:off x="457200" y="338328"/>
            <a:ext cx="8229600" cy="1252728"/>
          </a:xfrm>
        </p:spPr>
        <p:txBody>
          <a:bodyPr anchor="ctr">
            <a:normAutofit/>
          </a:bodyPr>
          <a:lstStyle/>
          <a:p>
            <a:r>
              <a:rPr lang="en-US" dirty="0"/>
              <a:t>How Does a Bill Become a Law</a:t>
            </a:r>
          </a:p>
        </p:txBody>
      </p:sp>
      <p:graphicFrame>
        <p:nvGraphicFramePr>
          <p:cNvPr id="7" name="Content Placeholder 1">
            <a:extLst>
              <a:ext uri="{FF2B5EF4-FFF2-40B4-BE49-F238E27FC236}">
                <a16:creationId xmlns:a16="http://schemas.microsoft.com/office/drawing/2014/main" id="{582DE9F3-1472-9193-D9EC-C64A3413D61F}"/>
              </a:ext>
            </a:extLst>
          </p:cNvPr>
          <p:cNvGraphicFramePr>
            <a:graphicFrameLocks noGrp="1"/>
          </p:cNvGraphicFramePr>
          <p:nvPr>
            <p:ph idx="1"/>
            <p:extLst>
              <p:ext uri="{D42A27DB-BD31-4B8C-83A1-F6EECF244321}">
                <p14:modId xmlns:p14="http://schemas.microsoft.com/office/powerpoint/2010/main" val="1983607753"/>
              </p:ext>
            </p:extLst>
          </p:nvPr>
        </p:nvGraphicFramePr>
        <p:xfrm>
          <a:off x="872067" y="2675467"/>
          <a:ext cx="7408333" cy="3450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8751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9E66F9-317A-465C-A77D-A086A530CB83}"/>
              </a:ext>
            </a:extLst>
          </p:cNvPr>
          <p:cNvSpPr>
            <a:spLocks noGrp="1"/>
          </p:cNvSpPr>
          <p:nvPr>
            <p:ph type="title"/>
          </p:nvPr>
        </p:nvSpPr>
        <p:spPr>
          <a:xfrm>
            <a:off x="457200" y="338328"/>
            <a:ext cx="8229600" cy="1252728"/>
          </a:xfrm>
        </p:spPr>
        <p:txBody>
          <a:bodyPr anchor="ctr">
            <a:normAutofit/>
          </a:bodyPr>
          <a:lstStyle/>
          <a:p>
            <a:r>
              <a:rPr lang="en-US" dirty="0"/>
              <a:t>Role Play</a:t>
            </a:r>
          </a:p>
        </p:txBody>
      </p:sp>
      <p:graphicFrame>
        <p:nvGraphicFramePr>
          <p:cNvPr id="5" name="Content Placeholder 1">
            <a:extLst>
              <a:ext uri="{FF2B5EF4-FFF2-40B4-BE49-F238E27FC236}">
                <a16:creationId xmlns:a16="http://schemas.microsoft.com/office/drawing/2014/main" id="{55C063C2-8BBA-D83D-466E-6FCAB5EC5268}"/>
              </a:ext>
            </a:extLst>
          </p:cNvPr>
          <p:cNvGraphicFramePr>
            <a:graphicFrameLocks noGrp="1"/>
          </p:cNvGraphicFramePr>
          <p:nvPr>
            <p:ph idx="1"/>
            <p:extLst>
              <p:ext uri="{D42A27DB-BD31-4B8C-83A1-F6EECF244321}">
                <p14:modId xmlns:p14="http://schemas.microsoft.com/office/powerpoint/2010/main" val="404247491"/>
              </p:ext>
            </p:extLst>
          </p:nvPr>
        </p:nvGraphicFramePr>
        <p:xfrm>
          <a:off x="872067" y="2675467"/>
          <a:ext cx="7408333" cy="3450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1272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45D4D4-6BA7-5990-E53F-2D3AC8F427D8}"/>
              </a:ext>
            </a:extLst>
          </p:cNvPr>
          <p:cNvSpPr>
            <a:spLocks noGrp="1"/>
          </p:cNvSpPr>
          <p:nvPr>
            <p:ph idx="1"/>
          </p:nvPr>
        </p:nvSpPr>
        <p:spPr>
          <a:xfrm>
            <a:off x="228600" y="1828800"/>
            <a:ext cx="8686799" cy="4690872"/>
          </a:xfrm>
        </p:spPr>
        <p:txBody>
          <a:bodyPr>
            <a:normAutofit lnSpcReduction="10000"/>
          </a:bodyPr>
          <a:lstStyle/>
          <a:p>
            <a:pPr algn="l"/>
            <a:r>
              <a:rPr lang="en-US" sz="2800" b="1" i="0" u="none" strike="noStrike" dirty="0">
                <a:solidFill>
                  <a:srgbClr val="000000"/>
                </a:solidFill>
                <a:effectLst/>
              </a:rPr>
              <a:t>🧠 1. Know Your Issue Cold</a:t>
            </a:r>
          </a:p>
          <a:p>
            <a:pPr algn="l">
              <a:buFont typeface="Arial" panose="020B0604020202020204" pitchFamily="34" charset="0"/>
              <a:buChar char="•"/>
            </a:pPr>
            <a:r>
              <a:rPr lang="en-US" sz="2800" b="1" i="0" u="none" strike="noStrike" dirty="0">
                <a:solidFill>
                  <a:srgbClr val="000000"/>
                </a:solidFill>
                <a:effectLst/>
              </a:rPr>
              <a:t>Do your homework:</a:t>
            </a:r>
            <a:r>
              <a:rPr lang="en-US" sz="2800" b="0" i="0" u="none" strike="noStrike" dirty="0">
                <a:solidFill>
                  <a:srgbClr val="000000"/>
                </a:solidFill>
                <a:effectLst/>
              </a:rPr>
              <a:t> Understand every angle—facts, data, stakeholders, counterarguments.</a:t>
            </a:r>
          </a:p>
          <a:p>
            <a:pPr algn="l">
              <a:buFont typeface="Arial" panose="020B0604020202020204" pitchFamily="34" charset="0"/>
              <a:buChar char="•"/>
            </a:pPr>
            <a:r>
              <a:rPr lang="en-US" sz="2800" b="1" i="0" u="none" strike="noStrike" dirty="0">
                <a:solidFill>
                  <a:srgbClr val="000000"/>
                </a:solidFill>
                <a:effectLst/>
              </a:rPr>
              <a:t>Stay current:</a:t>
            </a:r>
            <a:r>
              <a:rPr lang="en-US" sz="2800" b="0" i="0" u="none" strike="noStrike" dirty="0">
                <a:solidFill>
                  <a:srgbClr val="000000"/>
                </a:solidFill>
                <a:effectLst/>
              </a:rPr>
              <a:t> Be aware of recent developments and opposition views.</a:t>
            </a:r>
          </a:p>
          <a:p>
            <a:pPr algn="l"/>
            <a:r>
              <a:rPr lang="en-US" sz="2800" b="1" i="0" u="none" strike="noStrike" dirty="0">
                <a:solidFill>
                  <a:srgbClr val="000000"/>
                </a:solidFill>
                <a:effectLst/>
              </a:rPr>
              <a:t>🎯 2. Be Clear on Your Objective</a:t>
            </a:r>
          </a:p>
          <a:p>
            <a:pPr algn="l">
              <a:buFont typeface="Arial" panose="020B0604020202020204" pitchFamily="34" charset="0"/>
              <a:buChar char="•"/>
            </a:pPr>
            <a:r>
              <a:rPr lang="en-US" sz="2800" b="0" i="0" u="none" strike="noStrike" dirty="0">
                <a:solidFill>
                  <a:srgbClr val="000000"/>
                </a:solidFill>
                <a:effectLst/>
              </a:rPr>
              <a:t>Know </a:t>
            </a:r>
            <a:r>
              <a:rPr lang="en-US" sz="2800" b="0" i="1" u="none" strike="noStrike" dirty="0">
                <a:solidFill>
                  <a:srgbClr val="000000"/>
                </a:solidFill>
                <a:effectLst/>
              </a:rPr>
              <a:t>exactly</a:t>
            </a:r>
            <a:r>
              <a:rPr lang="en-US" sz="2800" b="0" i="0" u="none" strike="noStrike" dirty="0">
                <a:solidFill>
                  <a:srgbClr val="000000"/>
                </a:solidFill>
                <a:effectLst/>
              </a:rPr>
              <a:t> what you want: a vote, funding, regulatory change, public support, etc.</a:t>
            </a:r>
          </a:p>
          <a:p>
            <a:pPr algn="l">
              <a:buFont typeface="Arial" panose="020B0604020202020204" pitchFamily="34" charset="0"/>
              <a:buChar char="•"/>
            </a:pPr>
            <a:r>
              <a:rPr lang="en-US" sz="2800" b="0" i="0" u="none" strike="noStrike" dirty="0">
                <a:solidFill>
                  <a:srgbClr val="000000"/>
                </a:solidFill>
                <a:effectLst/>
              </a:rPr>
              <a:t>Avoid vague asks—be specific, measurable, and actionable.</a:t>
            </a:r>
          </a:p>
          <a:p>
            <a:endParaRPr lang="en-US" dirty="0"/>
          </a:p>
        </p:txBody>
      </p:sp>
      <p:sp>
        <p:nvSpPr>
          <p:cNvPr id="3" name="Title 2">
            <a:extLst>
              <a:ext uri="{FF2B5EF4-FFF2-40B4-BE49-F238E27FC236}">
                <a16:creationId xmlns:a16="http://schemas.microsoft.com/office/drawing/2014/main" id="{F18C2D4E-C33C-2A30-6D7F-DBA0939F227D}"/>
              </a:ext>
            </a:extLst>
          </p:cNvPr>
          <p:cNvSpPr>
            <a:spLocks noGrp="1"/>
          </p:cNvSpPr>
          <p:nvPr>
            <p:ph type="title"/>
          </p:nvPr>
        </p:nvSpPr>
        <p:spPr/>
        <p:txBody>
          <a:bodyPr/>
          <a:lstStyle/>
          <a:p>
            <a:r>
              <a:rPr lang="en-US" dirty="0"/>
              <a:t>Tips for Effective Lobbying</a:t>
            </a:r>
          </a:p>
        </p:txBody>
      </p:sp>
    </p:spTree>
    <p:extLst>
      <p:ext uri="{BB962C8B-B14F-4D97-AF65-F5344CB8AC3E}">
        <p14:creationId xmlns:p14="http://schemas.microsoft.com/office/powerpoint/2010/main" val="2476182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A8DDE21-02B1-34C7-E921-B6D8E8076FF6}"/>
              </a:ext>
            </a:extLst>
          </p:cNvPr>
          <p:cNvSpPr>
            <a:spLocks noGrp="1"/>
          </p:cNvSpPr>
          <p:nvPr>
            <p:ph idx="1"/>
          </p:nvPr>
        </p:nvSpPr>
        <p:spPr>
          <a:xfrm>
            <a:off x="228600" y="1981200"/>
            <a:ext cx="8610599" cy="4267200"/>
          </a:xfrm>
        </p:spPr>
        <p:txBody>
          <a:bodyPr>
            <a:normAutofit fontScale="92500" lnSpcReduction="20000"/>
          </a:bodyPr>
          <a:lstStyle/>
          <a:p>
            <a:pPr algn="l"/>
            <a:r>
              <a:rPr lang="en-US" sz="3200" b="1" i="0" u="none" strike="noStrike" dirty="0">
                <a:solidFill>
                  <a:srgbClr val="000000"/>
                </a:solidFill>
                <a:effectLst/>
              </a:rPr>
              <a:t>🏛️ 3. Target the Right People</a:t>
            </a:r>
          </a:p>
          <a:p>
            <a:pPr algn="l">
              <a:buFont typeface="Arial" panose="020B0604020202020204" pitchFamily="34" charset="0"/>
              <a:buChar char="•"/>
            </a:pPr>
            <a:r>
              <a:rPr lang="en-US" sz="3200" b="0" i="0" u="none" strike="noStrike" dirty="0">
                <a:solidFill>
                  <a:srgbClr val="000000"/>
                </a:solidFill>
                <a:effectLst/>
              </a:rPr>
              <a:t>Identify decision-makers and influencers.</a:t>
            </a:r>
          </a:p>
          <a:p>
            <a:pPr algn="l">
              <a:buFont typeface="Arial" panose="020B0604020202020204" pitchFamily="34" charset="0"/>
              <a:buChar char="•"/>
            </a:pPr>
            <a:r>
              <a:rPr lang="en-US" sz="3200" b="0" i="0" u="none" strike="noStrike" dirty="0">
                <a:solidFill>
                  <a:srgbClr val="000000"/>
                </a:solidFill>
                <a:effectLst/>
              </a:rPr>
              <a:t>Understand their interests, constituencies, and voting record.</a:t>
            </a:r>
          </a:p>
          <a:p>
            <a:pPr algn="l">
              <a:buFont typeface="Arial" panose="020B0604020202020204" pitchFamily="34" charset="0"/>
              <a:buChar char="•"/>
            </a:pPr>
            <a:r>
              <a:rPr lang="en-US" sz="3200" b="0" i="0" u="none" strike="noStrike" dirty="0">
                <a:solidFill>
                  <a:srgbClr val="000000"/>
                </a:solidFill>
                <a:effectLst/>
              </a:rPr>
              <a:t>Don’t overlook staffers—they’re gatekeepers.</a:t>
            </a:r>
          </a:p>
          <a:p>
            <a:pPr algn="l"/>
            <a:r>
              <a:rPr lang="en-US" sz="3200" b="1" i="0" u="none" strike="noStrike" dirty="0">
                <a:solidFill>
                  <a:srgbClr val="000000"/>
                </a:solidFill>
                <a:effectLst/>
              </a:rPr>
              <a:t>🕵️ 4. Understand the Political Landscape</a:t>
            </a:r>
          </a:p>
          <a:p>
            <a:pPr algn="l">
              <a:buFont typeface="Arial" panose="020B0604020202020204" pitchFamily="34" charset="0"/>
              <a:buChar char="•"/>
            </a:pPr>
            <a:r>
              <a:rPr lang="en-US" sz="3200" b="0" i="0" u="none" strike="noStrike" dirty="0">
                <a:solidFill>
                  <a:srgbClr val="000000"/>
                </a:solidFill>
                <a:effectLst/>
              </a:rPr>
              <a:t>Timing is everything: Know legislative calendars, budget cycles, and election timelines.</a:t>
            </a:r>
          </a:p>
          <a:p>
            <a:pPr algn="l">
              <a:buFont typeface="Arial" panose="020B0604020202020204" pitchFamily="34" charset="0"/>
              <a:buChar char="•"/>
            </a:pPr>
            <a:r>
              <a:rPr lang="en-US" sz="3200" b="0" i="0" u="none" strike="noStrike" dirty="0">
                <a:solidFill>
                  <a:srgbClr val="000000"/>
                </a:solidFill>
                <a:effectLst/>
              </a:rPr>
              <a:t>Consider public sentiment and media attention.</a:t>
            </a:r>
          </a:p>
          <a:p>
            <a:endParaRPr lang="en-US" dirty="0"/>
          </a:p>
        </p:txBody>
      </p:sp>
      <p:sp>
        <p:nvSpPr>
          <p:cNvPr id="3" name="Title 2">
            <a:extLst>
              <a:ext uri="{FF2B5EF4-FFF2-40B4-BE49-F238E27FC236}">
                <a16:creationId xmlns:a16="http://schemas.microsoft.com/office/drawing/2014/main" id="{EC913E21-3102-3CBD-4EC4-1E11C9DB8CA2}"/>
              </a:ext>
            </a:extLst>
          </p:cNvPr>
          <p:cNvSpPr>
            <a:spLocks noGrp="1"/>
          </p:cNvSpPr>
          <p:nvPr>
            <p:ph type="title"/>
          </p:nvPr>
        </p:nvSpPr>
        <p:spPr/>
        <p:txBody>
          <a:bodyPr/>
          <a:lstStyle/>
          <a:p>
            <a:r>
              <a:rPr lang="en-US" dirty="0"/>
              <a:t>Tips for Effective Lobbying</a:t>
            </a:r>
          </a:p>
        </p:txBody>
      </p:sp>
    </p:spTree>
    <p:extLst>
      <p:ext uri="{BB962C8B-B14F-4D97-AF65-F5344CB8AC3E}">
        <p14:creationId xmlns:p14="http://schemas.microsoft.com/office/powerpoint/2010/main" val="2390619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457F60-EE85-6D6B-3903-9AE1B32BCB85}"/>
              </a:ext>
            </a:extLst>
          </p:cNvPr>
          <p:cNvSpPr>
            <a:spLocks noGrp="1"/>
          </p:cNvSpPr>
          <p:nvPr>
            <p:ph idx="1"/>
          </p:nvPr>
        </p:nvSpPr>
        <p:spPr>
          <a:xfrm>
            <a:off x="304801" y="2209800"/>
            <a:ext cx="8610600" cy="3916363"/>
          </a:xfrm>
        </p:spPr>
        <p:txBody>
          <a:bodyPr>
            <a:normAutofit fontScale="92500" lnSpcReduction="10000"/>
          </a:bodyPr>
          <a:lstStyle/>
          <a:p>
            <a:pPr algn="l"/>
            <a:r>
              <a:rPr lang="en-US" sz="3200" b="1" i="0" u="none" strike="noStrike" dirty="0">
                <a:solidFill>
                  <a:srgbClr val="000000"/>
                </a:solidFill>
                <a:effectLst/>
              </a:rPr>
              <a:t>🗣️ 5. Craft a Compelling Narrative</a:t>
            </a:r>
          </a:p>
          <a:p>
            <a:pPr algn="l">
              <a:buFont typeface="Arial" panose="020B0604020202020204" pitchFamily="34" charset="0"/>
              <a:buChar char="•"/>
            </a:pPr>
            <a:r>
              <a:rPr lang="en-US" sz="3200" b="0" i="0" u="none" strike="noStrike" dirty="0">
                <a:solidFill>
                  <a:srgbClr val="000000"/>
                </a:solidFill>
                <a:effectLst/>
              </a:rPr>
              <a:t>Facts matter, but stories persuade.</a:t>
            </a:r>
          </a:p>
          <a:p>
            <a:pPr algn="l">
              <a:buFont typeface="Arial" panose="020B0604020202020204" pitchFamily="34" charset="0"/>
              <a:buChar char="•"/>
            </a:pPr>
            <a:r>
              <a:rPr lang="en-US" sz="3200" b="0" i="0" u="none" strike="noStrike" dirty="0">
                <a:solidFill>
                  <a:srgbClr val="000000"/>
                </a:solidFill>
                <a:effectLst/>
              </a:rPr>
              <a:t>Tie your issue to human impact, economic consequences, or local relevance.</a:t>
            </a:r>
          </a:p>
          <a:p>
            <a:pPr algn="l"/>
            <a:r>
              <a:rPr lang="en-US" sz="3200" b="1" i="0" u="none" strike="noStrike" dirty="0">
                <a:solidFill>
                  <a:srgbClr val="000000"/>
                </a:solidFill>
                <a:effectLst/>
              </a:rPr>
              <a:t>📄 6. Provide Solutions, Not Just Problems</a:t>
            </a:r>
          </a:p>
          <a:p>
            <a:pPr algn="l">
              <a:buFont typeface="Arial" panose="020B0604020202020204" pitchFamily="34" charset="0"/>
              <a:buChar char="•"/>
            </a:pPr>
            <a:r>
              <a:rPr lang="en-US" sz="3200" b="0" i="0" u="none" strike="noStrike" dirty="0">
                <a:solidFill>
                  <a:srgbClr val="000000"/>
                </a:solidFill>
                <a:effectLst/>
              </a:rPr>
              <a:t>Offer practical, implementable policy options.</a:t>
            </a:r>
          </a:p>
          <a:p>
            <a:pPr algn="l">
              <a:buFont typeface="Arial" panose="020B0604020202020204" pitchFamily="34" charset="0"/>
              <a:buChar char="•"/>
            </a:pPr>
            <a:r>
              <a:rPr lang="en-US" sz="3200" b="0" i="0" u="none" strike="noStrike" dirty="0">
                <a:solidFill>
                  <a:srgbClr val="000000"/>
                </a:solidFill>
                <a:effectLst/>
              </a:rPr>
              <a:t>Be prepared to show costs, benefits, and precedent.</a:t>
            </a:r>
          </a:p>
          <a:p>
            <a:endParaRPr lang="en-US" dirty="0"/>
          </a:p>
        </p:txBody>
      </p:sp>
      <p:sp>
        <p:nvSpPr>
          <p:cNvPr id="3" name="Title 2">
            <a:extLst>
              <a:ext uri="{FF2B5EF4-FFF2-40B4-BE49-F238E27FC236}">
                <a16:creationId xmlns:a16="http://schemas.microsoft.com/office/drawing/2014/main" id="{9924908F-A381-3C2E-9A6D-7A4DF575C1F7}"/>
              </a:ext>
            </a:extLst>
          </p:cNvPr>
          <p:cNvSpPr>
            <a:spLocks noGrp="1"/>
          </p:cNvSpPr>
          <p:nvPr>
            <p:ph type="title"/>
          </p:nvPr>
        </p:nvSpPr>
        <p:spPr/>
        <p:txBody>
          <a:bodyPr/>
          <a:lstStyle/>
          <a:p>
            <a:r>
              <a:rPr lang="en-US" dirty="0"/>
              <a:t>Tips for Effective Lobbying</a:t>
            </a:r>
          </a:p>
        </p:txBody>
      </p:sp>
    </p:spTree>
    <p:extLst>
      <p:ext uri="{BB962C8B-B14F-4D97-AF65-F5344CB8AC3E}">
        <p14:creationId xmlns:p14="http://schemas.microsoft.com/office/powerpoint/2010/main" val="34084602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29853</TotalTime>
  <Words>869</Words>
  <Application>Microsoft Macintosh PowerPoint</Application>
  <PresentationFormat>On-screen Show (4:3)</PresentationFormat>
  <Paragraphs>92</Paragraphs>
  <Slides>14</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Candara</vt:lpstr>
      <vt:lpstr>Comic Sans MS</vt:lpstr>
      <vt:lpstr>Symbol</vt:lpstr>
      <vt:lpstr>Waveform</vt:lpstr>
      <vt:lpstr>Influencing Public Policy “Top Issues for Youth in Coming Years” </vt:lpstr>
      <vt:lpstr>INTRODUCTIONS</vt:lpstr>
      <vt:lpstr>INTRODUCTIONS</vt:lpstr>
      <vt:lpstr>OVERVIEW</vt:lpstr>
      <vt:lpstr>How Does a Bill Become a Law</vt:lpstr>
      <vt:lpstr>Role Play</vt:lpstr>
      <vt:lpstr>Tips for Effective Lobbying</vt:lpstr>
      <vt:lpstr>Tips for Effective Lobbying</vt:lpstr>
      <vt:lpstr>Tips for Effective Lobbying</vt:lpstr>
      <vt:lpstr>Tips for Effective Lobbying</vt:lpstr>
      <vt:lpstr>Tips for Effective Lobbying</vt:lpstr>
      <vt:lpstr>Tips for Effective Lobbying</vt:lpstr>
      <vt:lpstr>GROUP DISCUSSION</vt:lpstr>
      <vt:lpstr>Wrap-up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Workers in the Public Arena:  Ethical Considerations</dc:title>
  <dc:creator>Exec</dc:creator>
  <cp:lastModifiedBy>lori gramlich</cp:lastModifiedBy>
  <cp:revision>55</cp:revision>
  <dcterms:created xsi:type="dcterms:W3CDTF">2017-01-03T20:39:30Z</dcterms:created>
  <dcterms:modified xsi:type="dcterms:W3CDTF">2026-08-17T21:57:28Z</dcterms:modified>
</cp:coreProperties>
</file>